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4288" r:id="rId3"/>
    <p:sldId id="259" r:id="rId4"/>
    <p:sldId id="260" r:id="rId5"/>
    <p:sldId id="261" r:id="rId6"/>
    <p:sldId id="262" r:id="rId7"/>
    <p:sldId id="4266" r:id="rId8"/>
    <p:sldId id="4265" r:id="rId9"/>
    <p:sldId id="264" r:id="rId10"/>
    <p:sldId id="263" r:id="rId11"/>
    <p:sldId id="4268" r:id="rId12"/>
    <p:sldId id="266" r:id="rId13"/>
    <p:sldId id="265" r:id="rId14"/>
    <p:sldId id="4290" r:id="rId15"/>
    <p:sldId id="4287" r:id="rId16"/>
    <p:sldId id="4273" r:id="rId17"/>
    <p:sldId id="4272" r:id="rId18"/>
    <p:sldId id="4264" r:id="rId19"/>
    <p:sldId id="304" r:id="rId20"/>
    <p:sldId id="4274" r:id="rId21"/>
    <p:sldId id="4250" r:id="rId22"/>
    <p:sldId id="4275" r:id="rId23"/>
    <p:sldId id="4251" r:id="rId24"/>
    <p:sldId id="4292" r:id="rId25"/>
    <p:sldId id="4267" r:id="rId26"/>
    <p:sldId id="4284" r:id="rId27"/>
    <p:sldId id="4291" r:id="rId28"/>
    <p:sldId id="4286" r:id="rId2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A300"/>
    <a:srgbClr val="53BBB1"/>
    <a:srgbClr val="7030A0"/>
    <a:srgbClr val="EEB1B6"/>
    <a:srgbClr val="C84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24" autoAdjust="0"/>
    <p:restoredTop sz="94331" autoAdjust="0"/>
  </p:normalViewPr>
  <p:slideViewPr>
    <p:cSldViewPr snapToGrid="0">
      <p:cViewPr varScale="1">
        <p:scale>
          <a:sx n="72" d="100"/>
          <a:sy n="72" d="100"/>
        </p:scale>
        <p:origin x="8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A78F38-B7AB-9041-8A61-CE0239E79A2E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D6CF56B4-E49B-EF4B-A5B6-D7E701B3E8D1}">
      <dgm:prSet custT="1"/>
      <dgm:spPr/>
      <dgm:t>
        <a:bodyPr/>
        <a:lstStyle/>
        <a:p>
          <a:r>
            <a:rPr lang="es-CO" sz="2000">
              <a:latin typeface="Work Sans Light" pitchFamily="2" charset="0"/>
            </a:rPr>
            <a:t>Relación objeto Social ESALcon la convocatoria</a:t>
          </a:r>
        </a:p>
      </dgm:t>
    </dgm:pt>
    <dgm:pt modelId="{C2161DAC-5C47-854F-B08B-428BF3B68416}" type="parTrans" cxnId="{4ADE103F-9CC8-704A-B784-358D9B046AF8}">
      <dgm:prSet/>
      <dgm:spPr/>
      <dgm:t>
        <a:bodyPr/>
        <a:lstStyle/>
        <a:p>
          <a:endParaRPr lang="es-MX" sz="2800">
            <a:latin typeface="Work Sans Light" pitchFamily="2" charset="0"/>
          </a:endParaRPr>
        </a:p>
      </dgm:t>
    </dgm:pt>
    <dgm:pt modelId="{9644EE50-5F56-CC40-8A1F-2838A76B493A}" type="sibTrans" cxnId="{4ADE103F-9CC8-704A-B784-358D9B046AF8}">
      <dgm:prSet/>
      <dgm:spPr/>
      <dgm:t>
        <a:bodyPr/>
        <a:lstStyle/>
        <a:p>
          <a:endParaRPr lang="es-MX" sz="2800">
            <a:latin typeface="Work Sans Light" pitchFamily="2" charset="0"/>
          </a:endParaRPr>
        </a:p>
      </dgm:t>
    </dgm:pt>
    <dgm:pt modelId="{A103A812-2562-5543-A632-E93894A410DB}">
      <dgm:prSet custT="1"/>
      <dgm:spPr/>
      <dgm:t>
        <a:bodyPr/>
        <a:lstStyle/>
        <a:p>
          <a:r>
            <a:rPr lang="es-CO" sz="2000">
              <a:latin typeface="Work Sans Light" pitchFamily="2" charset="0"/>
            </a:rPr>
            <a:t>Capacidad del personal de la ESAL</a:t>
          </a:r>
        </a:p>
      </dgm:t>
    </dgm:pt>
    <dgm:pt modelId="{9BF60813-8811-6A4D-B992-A76E06B11481}" type="parTrans" cxnId="{3ADEEF48-1546-684A-8BB2-173179711D19}">
      <dgm:prSet/>
      <dgm:spPr/>
      <dgm:t>
        <a:bodyPr/>
        <a:lstStyle/>
        <a:p>
          <a:endParaRPr lang="es-MX" sz="2800">
            <a:latin typeface="Work Sans Light" pitchFamily="2" charset="0"/>
          </a:endParaRPr>
        </a:p>
      </dgm:t>
    </dgm:pt>
    <dgm:pt modelId="{0237DDD0-6C02-754F-99B5-F7680755AB92}" type="sibTrans" cxnId="{3ADEEF48-1546-684A-8BB2-173179711D19}">
      <dgm:prSet/>
      <dgm:spPr/>
      <dgm:t>
        <a:bodyPr/>
        <a:lstStyle/>
        <a:p>
          <a:endParaRPr lang="es-MX" sz="2800">
            <a:latin typeface="Work Sans Light" pitchFamily="2" charset="0"/>
          </a:endParaRPr>
        </a:p>
      </dgm:t>
    </dgm:pt>
    <dgm:pt modelId="{9D0AA6A6-5C00-4647-BEAB-868A2CF00D1E}">
      <dgm:prSet custT="1"/>
      <dgm:spPr/>
      <dgm:t>
        <a:bodyPr/>
        <a:lstStyle/>
        <a:p>
          <a:r>
            <a:rPr lang="es-CO" sz="2000">
              <a:latin typeface="Work Sans Light" pitchFamily="2" charset="0"/>
            </a:rPr>
            <a:t>Experiencia</a:t>
          </a:r>
        </a:p>
      </dgm:t>
    </dgm:pt>
    <dgm:pt modelId="{2435E334-6232-5140-9EF0-89F1C35B3577}" type="parTrans" cxnId="{850DA7BA-91BB-7645-8149-A7A38C817C89}">
      <dgm:prSet/>
      <dgm:spPr/>
      <dgm:t>
        <a:bodyPr/>
        <a:lstStyle/>
        <a:p>
          <a:endParaRPr lang="es-MX" sz="2800">
            <a:latin typeface="Work Sans Light" pitchFamily="2" charset="0"/>
          </a:endParaRPr>
        </a:p>
      </dgm:t>
    </dgm:pt>
    <dgm:pt modelId="{9E4A4D4A-9F2A-9046-ABCD-32678E3B41FC}" type="sibTrans" cxnId="{850DA7BA-91BB-7645-8149-A7A38C817C89}">
      <dgm:prSet/>
      <dgm:spPr/>
      <dgm:t>
        <a:bodyPr/>
        <a:lstStyle/>
        <a:p>
          <a:endParaRPr lang="es-MX" sz="2800">
            <a:latin typeface="Work Sans Light" pitchFamily="2" charset="0"/>
          </a:endParaRPr>
        </a:p>
      </dgm:t>
    </dgm:pt>
    <dgm:pt modelId="{7ED9324E-7961-C743-B5B2-BFC68003F684}">
      <dgm:prSet custT="1"/>
      <dgm:spPr/>
      <dgm:t>
        <a:bodyPr/>
        <a:lstStyle/>
        <a:p>
          <a:r>
            <a:rPr lang="es-CO" sz="2000">
              <a:latin typeface="Work Sans Light" pitchFamily="2" charset="0"/>
            </a:rPr>
            <a:t>Estructura organizacional</a:t>
          </a:r>
        </a:p>
      </dgm:t>
    </dgm:pt>
    <dgm:pt modelId="{6CC406F2-73D4-9A4F-B5CD-0DFF80AEAE58}" type="parTrans" cxnId="{D17277D4-6D36-9E41-95D1-E1C8FB682822}">
      <dgm:prSet/>
      <dgm:spPr/>
      <dgm:t>
        <a:bodyPr/>
        <a:lstStyle/>
        <a:p>
          <a:endParaRPr lang="es-MX" sz="2800">
            <a:latin typeface="Work Sans Light" pitchFamily="2" charset="0"/>
          </a:endParaRPr>
        </a:p>
      </dgm:t>
    </dgm:pt>
    <dgm:pt modelId="{ECC1B718-1598-5E4D-A0BD-83DFB3DAC2A1}" type="sibTrans" cxnId="{D17277D4-6D36-9E41-95D1-E1C8FB682822}">
      <dgm:prSet/>
      <dgm:spPr/>
      <dgm:t>
        <a:bodyPr/>
        <a:lstStyle/>
        <a:p>
          <a:endParaRPr lang="es-MX" sz="2800">
            <a:latin typeface="Work Sans Light" pitchFamily="2" charset="0"/>
          </a:endParaRPr>
        </a:p>
      </dgm:t>
    </dgm:pt>
    <dgm:pt modelId="{35255C44-F2A7-374C-A55F-5831FE8CF219}">
      <dgm:prSet custT="1"/>
      <dgm:spPr/>
      <dgm:t>
        <a:bodyPr/>
        <a:lstStyle/>
        <a:p>
          <a:r>
            <a:rPr lang="es-CO" sz="2000" dirty="0">
              <a:latin typeface="Work Sans Light" pitchFamily="2" charset="0"/>
            </a:rPr>
            <a:t>Indicadores de eficiencia de la organización</a:t>
          </a:r>
        </a:p>
      </dgm:t>
    </dgm:pt>
    <dgm:pt modelId="{3B1F0E93-901C-4F40-A117-89097E47AC0B}" type="parTrans" cxnId="{81AA7C5E-B39A-8C4D-86CD-DA1B56D73040}">
      <dgm:prSet/>
      <dgm:spPr/>
      <dgm:t>
        <a:bodyPr/>
        <a:lstStyle/>
        <a:p>
          <a:endParaRPr lang="es-MX" sz="2800">
            <a:latin typeface="Work Sans Light" pitchFamily="2" charset="0"/>
          </a:endParaRPr>
        </a:p>
      </dgm:t>
    </dgm:pt>
    <dgm:pt modelId="{E95519AF-8EE1-5940-AE00-DD7F237427CC}" type="sibTrans" cxnId="{81AA7C5E-B39A-8C4D-86CD-DA1B56D73040}">
      <dgm:prSet/>
      <dgm:spPr/>
      <dgm:t>
        <a:bodyPr/>
        <a:lstStyle/>
        <a:p>
          <a:endParaRPr lang="es-MX" sz="2800">
            <a:latin typeface="Work Sans Light" pitchFamily="2" charset="0"/>
          </a:endParaRPr>
        </a:p>
      </dgm:t>
    </dgm:pt>
    <dgm:pt modelId="{10372E49-9BFC-ED4C-B48C-DE6194C5515E}">
      <dgm:prSet custT="1"/>
      <dgm:spPr/>
      <dgm:t>
        <a:bodyPr/>
        <a:lstStyle/>
        <a:p>
          <a:r>
            <a:rPr lang="es-CO" sz="2000">
              <a:latin typeface="Work Sans Light" pitchFamily="2" charset="0"/>
            </a:rPr>
            <a:t>Reputación</a:t>
          </a:r>
        </a:p>
      </dgm:t>
    </dgm:pt>
    <dgm:pt modelId="{C976174A-ABE2-DD49-9E5B-FFD0858372ED}" type="parTrans" cxnId="{A2A869BE-F3D6-4947-ADE5-F5CA9DC2ADAA}">
      <dgm:prSet/>
      <dgm:spPr/>
      <dgm:t>
        <a:bodyPr/>
        <a:lstStyle/>
        <a:p>
          <a:endParaRPr lang="es-MX" sz="2800">
            <a:latin typeface="Work Sans Light" pitchFamily="2" charset="0"/>
          </a:endParaRPr>
        </a:p>
      </dgm:t>
    </dgm:pt>
    <dgm:pt modelId="{5BE1AC78-1B07-E74A-8828-9169F99E078D}" type="sibTrans" cxnId="{A2A869BE-F3D6-4947-ADE5-F5CA9DC2ADAA}">
      <dgm:prSet/>
      <dgm:spPr/>
      <dgm:t>
        <a:bodyPr/>
        <a:lstStyle/>
        <a:p>
          <a:endParaRPr lang="es-MX" sz="2800">
            <a:latin typeface="Work Sans Light" pitchFamily="2" charset="0"/>
          </a:endParaRPr>
        </a:p>
      </dgm:t>
    </dgm:pt>
    <dgm:pt modelId="{780D4F9D-4124-474C-98F2-015EA6D45784}">
      <dgm:prSet custT="1"/>
      <dgm:spPr/>
      <dgm:t>
        <a:bodyPr/>
        <a:lstStyle/>
        <a:p>
          <a:r>
            <a:rPr lang="es-CO" sz="2000">
              <a:latin typeface="Work Sans Light" pitchFamily="2" charset="0"/>
            </a:rPr>
            <a:t>RECONOCIDA IDONEIDAD</a:t>
          </a:r>
        </a:p>
      </dgm:t>
    </dgm:pt>
    <dgm:pt modelId="{8EABBBBE-1D2D-C84D-869E-F9D318320C8F}" type="parTrans" cxnId="{497DDB7E-71C5-AC49-A492-CD2BC3D3306C}">
      <dgm:prSet/>
      <dgm:spPr/>
      <dgm:t>
        <a:bodyPr/>
        <a:lstStyle/>
        <a:p>
          <a:endParaRPr lang="es-MX" sz="2800">
            <a:latin typeface="Work Sans Light" pitchFamily="2" charset="0"/>
          </a:endParaRPr>
        </a:p>
      </dgm:t>
    </dgm:pt>
    <dgm:pt modelId="{43B186E2-F1D6-484D-B068-C31083D63769}" type="sibTrans" cxnId="{497DDB7E-71C5-AC49-A492-CD2BC3D3306C}">
      <dgm:prSet/>
      <dgm:spPr/>
      <dgm:t>
        <a:bodyPr/>
        <a:lstStyle/>
        <a:p>
          <a:endParaRPr lang="es-MX" sz="2800">
            <a:latin typeface="Work Sans Light" pitchFamily="2" charset="0"/>
          </a:endParaRPr>
        </a:p>
      </dgm:t>
    </dgm:pt>
    <dgm:pt modelId="{F1693686-5CF7-4FD1-B202-71091687C51D}" type="pres">
      <dgm:prSet presAssocID="{15A78F38-B7AB-9041-8A61-CE0239E79A2E}" presName="linear" presStyleCnt="0">
        <dgm:presLayoutVars>
          <dgm:dir/>
          <dgm:animLvl val="lvl"/>
          <dgm:resizeHandles val="exact"/>
        </dgm:presLayoutVars>
      </dgm:prSet>
      <dgm:spPr/>
    </dgm:pt>
    <dgm:pt modelId="{5F321D05-BEB9-4DF1-8CBC-AFDC6E61E8E2}" type="pres">
      <dgm:prSet presAssocID="{D6CF56B4-E49B-EF4B-A5B6-D7E701B3E8D1}" presName="parentLin" presStyleCnt="0"/>
      <dgm:spPr/>
    </dgm:pt>
    <dgm:pt modelId="{27ECDACA-6E6E-4BAB-BE3C-3B048CD15992}" type="pres">
      <dgm:prSet presAssocID="{D6CF56B4-E49B-EF4B-A5B6-D7E701B3E8D1}" presName="parentLeftMargin" presStyleLbl="node1" presStyleIdx="0" presStyleCnt="7"/>
      <dgm:spPr/>
    </dgm:pt>
    <dgm:pt modelId="{57C3FC88-0E50-4AAD-8816-AB69BBC1AEBF}" type="pres">
      <dgm:prSet presAssocID="{D6CF56B4-E49B-EF4B-A5B6-D7E701B3E8D1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2CABF5FC-9D57-44A9-8C25-08353BF20508}" type="pres">
      <dgm:prSet presAssocID="{D6CF56B4-E49B-EF4B-A5B6-D7E701B3E8D1}" presName="negativeSpace" presStyleCnt="0"/>
      <dgm:spPr/>
    </dgm:pt>
    <dgm:pt modelId="{7C58E593-AAAA-40EB-A99A-C59E0AE78FAC}" type="pres">
      <dgm:prSet presAssocID="{D6CF56B4-E49B-EF4B-A5B6-D7E701B3E8D1}" presName="childText" presStyleLbl="conFgAcc1" presStyleIdx="0" presStyleCnt="7">
        <dgm:presLayoutVars>
          <dgm:bulletEnabled val="1"/>
        </dgm:presLayoutVars>
      </dgm:prSet>
      <dgm:spPr/>
    </dgm:pt>
    <dgm:pt modelId="{DE9E3701-389A-4F92-A721-426C7ADAB334}" type="pres">
      <dgm:prSet presAssocID="{9644EE50-5F56-CC40-8A1F-2838A76B493A}" presName="spaceBetweenRectangles" presStyleCnt="0"/>
      <dgm:spPr/>
    </dgm:pt>
    <dgm:pt modelId="{B6CD9DF9-FFC1-4B33-A1C9-BD671A343710}" type="pres">
      <dgm:prSet presAssocID="{A103A812-2562-5543-A632-E93894A410DB}" presName="parentLin" presStyleCnt="0"/>
      <dgm:spPr/>
    </dgm:pt>
    <dgm:pt modelId="{7860A7D8-6689-44F4-9AC1-61F6EAF6C4EF}" type="pres">
      <dgm:prSet presAssocID="{A103A812-2562-5543-A632-E93894A410DB}" presName="parentLeftMargin" presStyleLbl="node1" presStyleIdx="0" presStyleCnt="7"/>
      <dgm:spPr/>
    </dgm:pt>
    <dgm:pt modelId="{18EE630B-9147-46E5-8FFF-69E1C592F7C5}" type="pres">
      <dgm:prSet presAssocID="{A103A812-2562-5543-A632-E93894A410DB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D4E37318-228D-418C-BCD0-E47FCB837F79}" type="pres">
      <dgm:prSet presAssocID="{A103A812-2562-5543-A632-E93894A410DB}" presName="negativeSpace" presStyleCnt="0"/>
      <dgm:spPr/>
    </dgm:pt>
    <dgm:pt modelId="{BA00F597-8C35-4791-AECA-B53737A1EC1F}" type="pres">
      <dgm:prSet presAssocID="{A103A812-2562-5543-A632-E93894A410DB}" presName="childText" presStyleLbl="conFgAcc1" presStyleIdx="1" presStyleCnt="7">
        <dgm:presLayoutVars>
          <dgm:bulletEnabled val="1"/>
        </dgm:presLayoutVars>
      </dgm:prSet>
      <dgm:spPr/>
    </dgm:pt>
    <dgm:pt modelId="{657B0025-A52F-4244-A53D-7EEF11CCE685}" type="pres">
      <dgm:prSet presAssocID="{0237DDD0-6C02-754F-99B5-F7680755AB92}" presName="spaceBetweenRectangles" presStyleCnt="0"/>
      <dgm:spPr/>
    </dgm:pt>
    <dgm:pt modelId="{25AB933C-2323-4413-B5B7-9E171361573D}" type="pres">
      <dgm:prSet presAssocID="{9D0AA6A6-5C00-4647-BEAB-868A2CF00D1E}" presName="parentLin" presStyleCnt="0"/>
      <dgm:spPr/>
    </dgm:pt>
    <dgm:pt modelId="{8DA0EC14-2054-43D5-A8AF-311616A46B07}" type="pres">
      <dgm:prSet presAssocID="{9D0AA6A6-5C00-4647-BEAB-868A2CF00D1E}" presName="parentLeftMargin" presStyleLbl="node1" presStyleIdx="1" presStyleCnt="7"/>
      <dgm:spPr/>
    </dgm:pt>
    <dgm:pt modelId="{60E60B3B-B405-428B-9BF7-B2DC3A1335DC}" type="pres">
      <dgm:prSet presAssocID="{9D0AA6A6-5C00-4647-BEAB-868A2CF00D1E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C4EDA773-814E-47BE-B053-1FFD1932BEC9}" type="pres">
      <dgm:prSet presAssocID="{9D0AA6A6-5C00-4647-BEAB-868A2CF00D1E}" presName="negativeSpace" presStyleCnt="0"/>
      <dgm:spPr/>
    </dgm:pt>
    <dgm:pt modelId="{6BC6A48C-12B4-4C5E-86C9-723D51C12563}" type="pres">
      <dgm:prSet presAssocID="{9D0AA6A6-5C00-4647-BEAB-868A2CF00D1E}" presName="childText" presStyleLbl="conFgAcc1" presStyleIdx="2" presStyleCnt="7">
        <dgm:presLayoutVars>
          <dgm:bulletEnabled val="1"/>
        </dgm:presLayoutVars>
      </dgm:prSet>
      <dgm:spPr/>
    </dgm:pt>
    <dgm:pt modelId="{B6F4100E-0D85-4F64-894F-A71EC236162B}" type="pres">
      <dgm:prSet presAssocID="{9E4A4D4A-9F2A-9046-ABCD-32678E3B41FC}" presName="spaceBetweenRectangles" presStyleCnt="0"/>
      <dgm:spPr/>
    </dgm:pt>
    <dgm:pt modelId="{8B5321F3-349B-4D43-B67A-CCDB6A7CB5C3}" type="pres">
      <dgm:prSet presAssocID="{7ED9324E-7961-C743-B5B2-BFC68003F684}" presName="parentLin" presStyleCnt="0"/>
      <dgm:spPr/>
    </dgm:pt>
    <dgm:pt modelId="{DC8BCEA1-F4CB-4A6C-B4D0-1732B032559E}" type="pres">
      <dgm:prSet presAssocID="{7ED9324E-7961-C743-B5B2-BFC68003F684}" presName="parentLeftMargin" presStyleLbl="node1" presStyleIdx="2" presStyleCnt="7"/>
      <dgm:spPr/>
    </dgm:pt>
    <dgm:pt modelId="{9145A0E8-E555-4BA7-B90D-8FA9E9681146}" type="pres">
      <dgm:prSet presAssocID="{7ED9324E-7961-C743-B5B2-BFC68003F684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45C52777-202A-4307-8966-D9C739616FE0}" type="pres">
      <dgm:prSet presAssocID="{7ED9324E-7961-C743-B5B2-BFC68003F684}" presName="negativeSpace" presStyleCnt="0"/>
      <dgm:spPr/>
    </dgm:pt>
    <dgm:pt modelId="{CD057052-C048-4EE9-9092-DE10CAF36BDB}" type="pres">
      <dgm:prSet presAssocID="{7ED9324E-7961-C743-B5B2-BFC68003F684}" presName="childText" presStyleLbl="conFgAcc1" presStyleIdx="3" presStyleCnt="7">
        <dgm:presLayoutVars>
          <dgm:bulletEnabled val="1"/>
        </dgm:presLayoutVars>
      </dgm:prSet>
      <dgm:spPr/>
    </dgm:pt>
    <dgm:pt modelId="{7303A6F1-C30F-4047-BE1E-7BA84100E4D0}" type="pres">
      <dgm:prSet presAssocID="{ECC1B718-1598-5E4D-A0BD-83DFB3DAC2A1}" presName="spaceBetweenRectangles" presStyleCnt="0"/>
      <dgm:spPr/>
    </dgm:pt>
    <dgm:pt modelId="{083C4F27-619A-4B49-9E8D-AEC410BEB00C}" type="pres">
      <dgm:prSet presAssocID="{35255C44-F2A7-374C-A55F-5831FE8CF219}" presName="parentLin" presStyleCnt="0"/>
      <dgm:spPr/>
    </dgm:pt>
    <dgm:pt modelId="{9DD90E56-147F-4D1B-8E83-970023D8D707}" type="pres">
      <dgm:prSet presAssocID="{35255C44-F2A7-374C-A55F-5831FE8CF219}" presName="parentLeftMargin" presStyleLbl="node1" presStyleIdx="3" presStyleCnt="7"/>
      <dgm:spPr/>
    </dgm:pt>
    <dgm:pt modelId="{F21C973E-5830-4F5B-B362-511D5499E7FB}" type="pres">
      <dgm:prSet presAssocID="{35255C44-F2A7-374C-A55F-5831FE8CF219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DFB08A61-D782-484A-AE6D-DE3097B2950C}" type="pres">
      <dgm:prSet presAssocID="{35255C44-F2A7-374C-A55F-5831FE8CF219}" presName="negativeSpace" presStyleCnt="0"/>
      <dgm:spPr/>
    </dgm:pt>
    <dgm:pt modelId="{66C974EB-A34F-4A9F-84EC-753654D301BB}" type="pres">
      <dgm:prSet presAssocID="{35255C44-F2A7-374C-A55F-5831FE8CF219}" presName="childText" presStyleLbl="conFgAcc1" presStyleIdx="4" presStyleCnt="7">
        <dgm:presLayoutVars>
          <dgm:bulletEnabled val="1"/>
        </dgm:presLayoutVars>
      </dgm:prSet>
      <dgm:spPr/>
    </dgm:pt>
    <dgm:pt modelId="{361CBA8D-2494-4AC8-8772-4E4A941680E2}" type="pres">
      <dgm:prSet presAssocID="{E95519AF-8EE1-5940-AE00-DD7F237427CC}" presName="spaceBetweenRectangles" presStyleCnt="0"/>
      <dgm:spPr/>
    </dgm:pt>
    <dgm:pt modelId="{40A2775C-E9FC-42EE-9532-636482F03511}" type="pres">
      <dgm:prSet presAssocID="{10372E49-9BFC-ED4C-B48C-DE6194C5515E}" presName="parentLin" presStyleCnt="0"/>
      <dgm:spPr/>
    </dgm:pt>
    <dgm:pt modelId="{46748F11-AC14-4F2F-B5D2-15CF0C89C44F}" type="pres">
      <dgm:prSet presAssocID="{10372E49-9BFC-ED4C-B48C-DE6194C5515E}" presName="parentLeftMargin" presStyleLbl="node1" presStyleIdx="4" presStyleCnt="7"/>
      <dgm:spPr/>
    </dgm:pt>
    <dgm:pt modelId="{B481A366-CCDA-4BFC-81B5-F99CB7D3523A}" type="pres">
      <dgm:prSet presAssocID="{10372E49-9BFC-ED4C-B48C-DE6194C5515E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897160F9-E66D-4CCE-9EAB-E3780AEA1579}" type="pres">
      <dgm:prSet presAssocID="{10372E49-9BFC-ED4C-B48C-DE6194C5515E}" presName="negativeSpace" presStyleCnt="0"/>
      <dgm:spPr/>
    </dgm:pt>
    <dgm:pt modelId="{3486419F-5D13-4E76-9793-B0E7BC72CA7D}" type="pres">
      <dgm:prSet presAssocID="{10372E49-9BFC-ED4C-B48C-DE6194C5515E}" presName="childText" presStyleLbl="conFgAcc1" presStyleIdx="5" presStyleCnt="7">
        <dgm:presLayoutVars>
          <dgm:bulletEnabled val="1"/>
        </dgm:presLayoutVars>
      </dgm:prSet>
      <dgm:spPr/>
    </dgm:pt>
    <dgm:pt modelId="{F3F86CEB-EFAE-47DD-8664-61A636A251A9}" type="pres">
      <dgm:prSet presAssocID="{5BE1AC78-1B07-E74A-8828-9169F99E078D}" presName="spaceBetweenRectangles" presStyleCnt="0"/>
      <dgm:spPr/>
    </dgm:pt>
    <dgm:pt modelId="{B1BF16CE-6C05-46C6-94D8-8B277AABB29A}" type="pres">
      <dgm:prSet presAssocID="{780D4F9D-4124-474C-98F2-015EA6D45784}" presName="parentLin" presStyleCnt="0"/>
      <dgm:spPr/>
    </dgm:pt>
    <dgm:pt modelId="{E6C168BA-F51C-4331-A986-57D461A0B173}" type="pres">
      <dgm:prSet presAssocID="{780D4F9D-4124-474C-98F2-015EA6D45784}" presName="parentLeftMargin" presStyleLbl="node1" presStyleIdx="5" presStyleCnt="7"/>
      <dgm:spPr/>
    </dgm:pt>
    <dgm:pt modelId="{7787FE51-5D1C-4038-8B76-F2F8FB51284B}" type="pres">
      <dgm:prSet presAssocID="{780D4F9D-4124-474C-98F2-015EA6D45784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BEF99E25-C71D-4B21-94E6-E5E579B0518C}" type="pres">
      <dgm:prSet presAssocID="{780D4F9D-4124-474C-98F2-015EA6D45784}" presName="negativeSpace" presStyleCnt="0"/>
      <dgm:spPr/>
    </dgm:pt>
    <dgm:pt modelId="{D2E6B470-4D8A-4EC6-A9D9-1F517974D5A3}" type="pres">
      <dgm:prSet presAssocID="{780D4F9D-4124-474C-98F2-015EA6D45784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CB301B03-9DB2-4700-913D-92F93CDD1983}" type="presOf" srcId="{D6CF56B4-E49B-EF4B-A5B6-D7E701B3E8D1}" destId="{57C3FC88-0E50-4AAD-8816-AB69BBC1AEBF}" srcOrd="1" destOrd="0" presId="urn:microsoft.com/office/officeart/2005/8/layout/list1"/>
    <dgm:cxn modelId="{5C1D241E-E7E4-47F5-9D1C-C4817C81CEFE}" type="presOf" srcId="{9D0AA6A6-5C00-4647-BEAB-868A2CF00D1E}" destId="{60E60B3B-B405-428B-9BF7-B2DC3A1335DC}" srcOrd="1" destOrd="0" presId="urn:microsoft.com/office/officeart/2005/8/layout/list1"/>
    <dgm:cxn modelId="{B7019D20-6D17-45C8-B44E-973E68284932}" type="presOf" srcId="{7ED9324E-7961-C743-B5B2-BFC68003F684}" destId="{9145A0E8-E555-4BA7-B90D-8FA9E9681146}" srcOrd="1" destOrd="0" presId="urn:microsoft.com/office/officeart/2005/8/layout/list1"/>
    <dgm:cxn modelId="{FE5D1932-19E0-45B1-B7FF-468DB55CF95F}" type="presOf" srcId="{7ED9324E-7961-C743-B5B2-BFC68003F684}" destId="{DC8BCEA1-F4CB-4A6C-B4D0-1732B032559E}" srcOrd="0" destOrd="0" presId="urn:microsoft.com/office/officeart/2005/8/layout/list1"/>
    <dgm:cxn modelId="{B2647133-506E-4B98-9953-0A4D881091F7}" type="presOf" srcId="{780D4F9D-4124-474C-98F2-015EA6D45784}" destId="{E6C168BA-F51C-4331-A986-57D461A0B173}" srcOrd="0" destOrd="0" presId="urn:microsoft.com/office/officeart/2005/8/layout/list1"/>
    <dgm:cxn modelId="{F39EFE39-A0A8-43FE-B445-041DDF02FABD}" type="presOf" srcId="{10372E49-9BFC-ED4C-B48C-DE6194C5515E}" destId="{46748F11-AC14-4F2F-B5D2-15CF0C89C44F}" srcOrd="0" destOrd="0" presId="urn:microsoft.com/office/officeart/2005/8/layout/list1"/>
    <dgm:cxn modelId="{4ADE103F-9CC8-704A-B784-358D9B046AF8}" srcId="{15A78F38-B7AB-9041-8A61-CE0239E79A2E}" destId="{D6CF56B4-E49B-EF4B-A5B6-D7E701B3E8D1}" srcOrd="0" destOrd="0" parTransId="{C2161DAC-5C47-854F-B08B-428BF3B68416}" sibTransId="{9644EE50-5F56-CC40-8A1F-2838A76B493A}"/>
    <dgm:cxn modelId="{81AA7C5E-B39A-8C4D-86CD-DA1B56D73040}" srcId="{15A78F38-B7AB-9041-8A61-CE0239E79A2E}" destId="{35255C44-F2A7-374C-A55F-5831FE8CF219}" srcOrd="4" destOrd="0" parTransId="{3B1F0E93-901C-4F40-A117-89097E47AC0B}" sibTransId="{E95519AF-8EE1-5940-AE00-DD7F237427CC}"/>
    <dgm:cxn modelId="{3ADEEF48-1546-684A-8BB2-173179711D19}" srcId="{15A78F38-B7AB-9041-8A61-CE0239E79A2E}" destId="{A103A812-2562-5543-A632-E93894A410DB}" srcOrd="1" destOrd="0" parTransId="{9BF60813-8811-6A4D-B992-A76E06B11481}" sibTransId="{0237DDD0-6C02-754F-99B5-F7680755AB92}"/>
    <dgm:cxn modelId="{E216A359-DB78-40A1-8A0A-F8E38AEC26DF}" type="presOf" srcId="{35255C44-F2A7-374C-A55F-5831FE8CF219}" destId="{9DD90E56-147F-4D1B-8E83-970023D8D707}" srcOrd="0" destOrd="0" presId="urn:microsoft.com/office/officeart/2005/8/layout/list1"/>
    <dgm:cxn modelId="{5B61A45A-B1AF-4F4D-AC79-767679AE4F6F}" type="presOf" srcId="{9D0AA6A6-5C00-4647-BEAB-868A2CF00D1E}" destId="{8DA0EC14-2054-43D5-A8AF-311616A46B07}" srcOrd="0" destOrd="0" presId="urn:microsoft.com/office/officeart/2005/8/layout/list1"/>
    <dgm:cxn modelId="{497DDB7E-71C5-AC49-A492-CD2BC3D3306C}" srcId="{15A78F38-B7AB-9041-8A61-CE0239E79A2E}" destId="{780D4F9D-4124-474C-98F2-015EA6D45784}" srcOrd="6" destOrd="0" parTransId="{8EABBBBE-1D2D-C84D-869E-F9D318320C8F}" sibTransId="{43B186E2-F1D6-484D-B068-C31083D63769}"/>
    <dgm:cxn modelId="{0B267D97-4AC6-4B73-A640-B8AF8CC9B6CC}" type="presOf" srcId="{10372E49-9BFC-ED4C-B48C-DE6194C5515E}" destId="{B481A366-CCDA-4BFC-81B5-F99CB7D3523A}" srcOrd="1" destOrd="0" presId="urn:microsoft.com/office/officeart/2005/8/layout/list1"/>
    <dgm:cxn modelId="{22B0EE9B-8613-4827-88E6-27C74AFDBC51}" type="presOf" srcId="{D6CF56B4-E49B-EF4B-A5B6-D7E701B3E8D1}" destId="{27ECDACA-6E6E-4BAB-BE3C-3B048CD15992}" srcOrd="0" destOrd="0" presId="urn:microsoft.com/office/officeart/2005/8/layout/list1"/>
    <dgm:cxn modelId="{CD5FFCB5-A1CF-464A-BAD9-F97D05C0CB8D}" type="presOf" srcId="{780D4F9D-4124-474C-98F2-015EA6D45784}" destId="{7787FE51-5D1C-4038-8B76-F2F8FB51284B}" srcOrd="1" destOrd="0" presId="urn:microsoft.com/office/officeart/2005/8/layout/list1"/>
    <dgm:cxn modelId="{850DA7BA-91BB-7645-8149-A7A38C817C89}" srcId="{15A78F38-B7AB-9041-8A61-CE0239E79A2E}" destId="{9D0AA6A6-5C00-4647-BEAB-868A2CF00D1E}" srcOrd="2" destOrd="0" parTransId="{2435E334-6232-5140-9EF0-89F1C35B3577}" sibTransId="{9E4A4D4A-9F2A-9046-ABCD-32678E3B41FC}"/>
    <dgm:cxn modelId="{A2A869BE-F3D6-4947-ADE5-F5CA9DC2ADAA}" srcId="{15A78F38-B7AB-9041-8A61-CE0239E79A2E}" destId="{10372E49-9BFC-ED4C-B48C-DE6194C5515E}" srcOrd="5" destOrd="0" parTransId="{C976174A-ABE2-DD49-9E5B-FFD0858372ED}" sibTransId="{5BE1AC78-1B07-E74A-8828-9169F99E078D}"/>
    <dgm:cxn modelId="{18B4DBCB-7F82-45BB-BD6E-FE75E4EAD682}" type="presOf" srcId="{A103A812-2562-5543-A632-E93894A410DB}" destId="{7860A7D8-6689-44F4-9AC1-61F6EAF6C4EF}" srcOrd="0" destOrd="0" presId="urn:microsoft.com/office/officeart/2005/8/layout/list1"/>
    <dgm:cxn modelId="{D17277D4-6D36-9E41-95D1-E1C8FB682822}" srcId="{15A78F38-B7AB-9041-8A61-CE0239E79A2E}" destId="{7ED9324E-7961-C743-B5B2-BFC68003F684}" srcOrd="3" destOrd="0" parTransId="{6CC406F2-73D4-9A4F-B5CD-0DFF80AEAE58}" sibTransId="{ECC1B718-1598-5E4D-A0BD-83DFB3DAC2A1}"/>
    <dgm:cxn modelId="{96E6A5D6-5C2A-41A1-B048-87EC4100E6C8}" type="presOf" srcId="{15A78F38-B7AB-9041-8A61-CE0239E79A2E}" destId="{F1693686-5CF7-4FD1-B202-71091687C51D}" srcOrd="0" destOrd="0" presId="urn:microsoft.com/office/officeart/2005/8/layout/list1"/>
    <dgm:cxn modelId="{7A14FCF1-600E-4CBC-ACB7-A71DD55BCEEA}" type="presOf" srcId="{A103A812-2562-5543-A632-E93894A410DB}" destId="{18EE630B-9147-46E5-8FFF-69E1C592F7C5}" srcOrd="1" destOrd="0" presId="urn:microsoft.com/office/officeart/2005/8/layout/list1"/>
    <dgm:cxn modelId="{6BE540F9-E366-4181-86C0-9241B16F011E}" type="presOf" srcId="{35255C44-F2A7-374C-A55F-5831FE8CF219}" destId="{F21C973E-5830-4F5B-B362-511D5499E7FB}" srcOrd="1" destOrd="0" presId="urn:microsoft.com/office/officeart/2005/8/layout/list1"/>
    <dgm:cxn modelId="{5814A830-A7CD-4267-8B34-FECBB3CE12DF}" type="presParOf" srcId="{F1693686-5CF7-4FD1-B202-71091687C51D}" destId="{5F321D05-BEB9-4DF1-8CBC-AFDC6E61E8E2}" srcOrd="0" destOrd="0" presId="urn:microsoft.com/office/officeart/2005/8/layout/list1"/>
    <dgm:cxn modelId="{1571D1AF-EFF8-4E55-B705-EC17B73F31F4}" type="presParOf" srcId="{5F321D05-BEB9-4DF1-8CBC-AFDC6E61E8E2}" destId="{27ECDACA-6E6E-4BAB-BE3C-3B048CD15992}" srcOrd="0" destOrd="0" presId="urn:microsoft.com/office/officeart/2005/8/layout/list1"/>
    <dgm:cxn modelId="{7897585B-B754-4FBF-9A2A-CAEE40066F16}" type="presParOf" srcId="{5F321D05-BEB9-4DF1-8CBC-AFDC6E61E8E2}" destId="{57C3FC88-0E50-4AAD-8816-AB69BBC1AEBF}" srcOrd="1" destOrd="0" presId="urn:microsoft.com/office/officeart/2005/8/layout/list1"/>
    <dgm:cxn modelId="{7E4A0278-15B8-4AE6-81DB-F2A090491EE6}" type="presParOf" srcId="{F1693686-5CF7-4FD1-B202-71091687C51D}" destId="{2CABF5FC-9D57-44A9-8C25-08353BF20508}" srcOrd="1" destOrd="0" presId="urn:microsoft.com/office/officeart/2005/8/layout/list1"/>
    <dgm:cxn modelId="{8D755589-6B06-42B3-9EA5-2B4F62DDF0B6}" type="presParOf" srcId="{F1693686-5CF7-4FD1-B202-71091687C51D}" destId="{7C58E593-AAAA-40EB-A99A-C59E0AE78FAC}" srcOrd="2" destOrd="0" presId="urn:microsoft.com/office/officeart/2005/8/layout/list1"/>
    <dgm:cxn modelId="{E301A1B5-EBEF-411F-A1BD-E7D0607B7CD0}" type="presParOf" srcId="{F1693686-5CF7-4FD1-B202-71091687C51D}" destId="{DE9E3701-389A-4F92-A721-426C7ADAB334}" srcOrd="3" destOrd="0" presId="urn:microsoft.com/office/officeart/2005/8/layout/list1"/>
    <dgm:cxn modelId="{2BB0D9F9-6151-4E13-BF6A-8924C967E3C1}" type="presParOf" srcId="{F1693686-5CF7-4FD1-B202-71091687C51D}" destId="{B6CD9DF9-FFC1-4B33-A1C9-BD671A343710}" srcOrd="4" destOrd="0" presId="urn:microsoft.com/office/officeart/2005/8/layout/list1"/>
    <dgm:cxn modelId="{99270446-4E9A-4BE7-BE11-247AA3954EF3}" type="presParOf" srcId="{B6CD9DF9-FFC1-4B33-A1C9-BD671A343710}" destId="{7860A7D8-6689-44F4-9AC1-61F6EAF6C4EF}" srcOrd="0" destOrd="0" presId="urn:microsoft.com/office/officeart/2005/8/layout/list1"/>
    <dgm:cxn modelId="{EEEAB2BA-CBF6-43F7-9B9A-BB1AEB1D1D04}" type="presParOf" srcId="{B6CD9DF9-FFC1-4B33-A1C9-BD671A343710}" destId="{18EE630B-9147-46E5-8FFF-69E1C592F7C5}" srcOrd="1" destOrd="0" presId="urn:microsoft.com/office/officeart/2005/8/layout/list1"/>
    <dgm:cxn modelId="{7553B863-A623-4BAA-84EB-97F3EB52C0B7}" type="presParOf" srcId="{F1693686-5CF7-4FD1-B202-71091687C51D}" destId="{D4E37318-228D-418C-BCD0-E47FCB837F79}" srcOrd="5" destOrd="0" presId="urn:microsoft.com/office/officeart/2005/8/layout/list1"/>
    <dgm:cxn modelId="{C8B68287-D875-4BFB-AB1E-DE3034FF3EB2}" type="presParOf" srcId="{F1693686-5CF7-4FD1-B202-71091687C51D}" destId="{BA00F597-8C35-4791-AECA-B53737A1EC1F}" srcOrd="6" destOrd="0" presId="urn:microsoft.com/office/officeart/2005/8/layout/list1"/>
    <dgm:cxn modelId="{7154C717-C831-4D2A-9C71-FF50E5415155}" type="presParOf" srcId="{F1693686-5CF7-4FD1-B202-71091687C51D}" destId="{657B0025-A52F-4244-A53D-7EEF11CCE685}" srcOrd="7" destOrd="0" presId="urn:microsoft.com/office/officeart/2005/8/layout/list1"/>
    <dgm:cxn modelId="{11C31E6D-A49A-4AC6-A1AA-6F9234A0FCD1}" type="presParOf" srcId="{F1693686-5CF7-4FD1-B202-71091687C51D}" destId="{25AB933C-2323-4413-B5B7-9E171361573D}" srcOrd="8" destOrd="0" presId="urn:microsoft.com/office/officeart/2005/8/layout/list1"/>
    <dgm:cxn modelId="{7DE73E1C-0C87-4FE9-9082-A736530D6E18}" type="presParOf" srcId="{25AB933C-2323-4413-B5B7-9E171361573D}" destId="{8DA0EC14-2054-43D5-A8AF-311616A46B07}" srcOrd="0" destOrd="0" presId="urn:microsoft.com/office/officeart/2005/8/layout/list1"/>
    <dgm:cxn modelId="{7F198A7E-E847-414E-849E-7305EEB92DF8}" type="presParOf" srcId="{25AB933C-2323-4413-B5B7-9E171361573D}" destId="{60E60B3B-B405-428B-9BF7-B2DC3A1335DC}" srcOrd="1" destOrd="0" presId="urn:microsoft.com/office/officeart/2005/8/layout/list1"/>
    <dgm:cxn modelId="{0CAFC48C-9B5E-42C7-98D2-C899F38F04B1}" type="presParOf" srcId="{F1693686-5CF7-4FD1-B202-71091687C51D}" destId="{C4EDA773-814E-47BE-B053-1FFD1932BEC9}" srcOrd="9" destOrd="0" presId="urn:microsoft.com/office/officeart/2005/8/layout/list1"/>
    <dgm:cxn modelId="{2571DE9F-2CC8-4C69-901F-453A71C1FFA9}" type="presParOf" srcId="{F1693686-5CF7-4FD1-B202-71091687C51D}" destId="{6BC6A48C-12B4-4C5E-86C9-723D51C12563}" srcOrd="10" destOrd="0" presId="urn:microsoft.com/office/officeart/2005/8/layout/list1"/>
    <dgm:cxn modelId="{648A06BB-DD66-4920-AF47-FA4CCF6AD2FA}" type="presParOf" srcId="{F1693686-5CF7-4FD1-B202-71091687C51D}" destId="{B6F4100E-0D85-4F64-894F-A71EC236162B}" srcOrd="11" destOrd="0" presId="urn:microsoft.com/office/officeart/2005/8/layout/list1"/>
    <dgm:cxn modelId="{37263EF8-A91A-4554-99CB-7E37A4620F28}" type="presParOf" srcId="{F1693686-5CF7-4FD1-B202-71091687C51D}" destId="{8B5321F3-349B-4D43-B67A-CCDB6A7CB5C3}" srcOrd="12" destOrd="0" presId="urn:microsoft.com/office/officeart/2005/8/layout/list1"/>
    <dgm:cxn modelId="{FD33302D-EFBC-4F94-A223-A311E1077828}" type="presParOf" srcId="{8B5321F3-349B-4D43-B67A-CCDB6A7CB5C3}" destId="{DC8BCEA1-F4CB-4A6C-B4D0-1732B032559E}" srcOrd="0" destOrd="0" presId="urn:microsoft.com/office/officeart/2005/8/layout/list1"/>
    <dgm:cxn modelId="{ED40F7F7-DDFD-4588-A455-D2BAC06F5E16}" type="presParOf" srcId="{8B5321F3-349B-4D43-B67A-CCDB6A7CB5C3}" destId="{9145A0E8-E555-4BA7-B90D-8FA9E9681146}" srcOrd="1" destOrd="0" presId="urn:microsoft.com/office/officeart/2005/8/layout/list1"/>
    <dgm:cxn modelId="{929B9182-779A-47E0-AB46-F6033EADAB7A}" type="presParOf" srcId="{F1693686-5CF7-4FD1-B202-71091687C51D}" destId="{45C52777-202A-4307-8966-D9C739616FE0}" srcOrd="13" destOrd="0" presId="urn:microsoft.com/office/officeart/2005/8/layout/list1"/>
    <dgm:cxn modelId="{D72A8A2E-CB92-4774-83BC-FE558A6E0500}" type="presParOf" srcId="{F1693686-5CF7-4FD1-B202-71091687C51D}" destId="{CD057052-C048-4EE9-9092-DE10CAF36BDB}" srcOrd="14" destOrd="0" presId="urn:microsoft.com/office/officeart/2005/8/layout/list1"/>
    <dgm:cxn modelId="{21D0848D-62FD-4F8C-8132-D4A3A76D2447}" type="presParOf" srcId="{F1693686-5CF7-4FD1-B202-71091687C51D}" destId="{7303A6F1-C30F-4047-BE1E-7BA84100E4D0}" srcOrd="15" destOrd="0" presId="urn:microsoft.com/office/officeart/2005/8/layout/list1"/>
    <dgm:cxn modelId="{340241F6-4167-4B06-8166-6C9C43638C7D}" type="presParOf" srcId="{F1693686-5CF7-4FD1-B202-71091687C51D}" destId="{083C4F27-619A-4B49-9E8D-AEC410BEB00C}" srcOrd="16" destOrd="0" presId="urn:microsoft.com/office/officeart/2005/8/layout/list1"/>
    <dgm:cxn modelId="{1E22D8FB-028E-4595-9F40-7FEA3F4BBD75}" type="presParOf" srcId="{083C4F27-619A-4B49-9E8D-AEC410BEB00C}" destId="{9DD90E56-147F-4D1B-8E83-970023D8D707}" srcOrd="0" destOrd="0" presId="urn:microsoft.com/office/officeart/2005/8/layout/list1"/>
    <dgm:cxn modelId="{933BDE15-B23E-4996-B8AD-BEB00879265F}" type="presParOf" srcId="{083C4F27-619A-4B49-9E8D-AEC410BEB00C}" destId="{F21C973E-5830-4F5B-B362-511D5499E7FB}" srcOrd="1" destOrd="0" presId="urn:microsoft.com/office/officeart/2005/8/layout/list1"/>
    <dgm:cxn modelId="{588BA0F3-C644-485C-BCD4-9C8111FB9363}" type="presParOf" srcId="{F1693686-5CF7-4FD1-B202-71091687C51D}" destId="{DFB08A61-D782-484A-AE6D-DE3097B2950C}" srcOrd="17" destOrd="0" presId="urn:microsoft.com/office/officeart/2005/8/layout/list1"/>
    <dgm:cxn modelId="{5C2A7A99-4357-4404-A15A-0C5775B1BF1E}" type="presParOf" srcId="{F1693686-5CF7-4FD1-B202-71091687C51D}" destId="{66C974EB-A34F-4A9F-84EC-753654D301BB}" srcOrd="18" destOrd="0" presId="urn:microsoft.com/office/officeart/2005/8/layout/list1"/>
    <dgm:cxn modelId="{92B15DB1-FCB9-4EAE-972A-DDEC729A3C04}" type="presParOf" srcId="{F1693686-5CF7-4FD1-B202-71091687C51D}" destId="{361CBA8D-2494-4AC8-8772-4E4A941680E2}" srcOrd="19" destOrd="0" presId="urn:microsoft.com/office/officeart/2005/8/layout/list1"/>
    <dgm:cxn modelId="{2B202D0A-E182-4BFF-A538-CF5E895BE0DA}" type="presParOf" srcId="{F1693686-5CF7-4FD1-B202-71091687C51D}" destId="{40A2775C-E9FC-42EE-9532-636482F03511}" srcOrd="20" destOrd="0" presId="urn:microsoft.com/office/officeart/2005/8/layout/list1"/>
    <dgm:cxn modelId="{FDF57EB4-0116-4624-8012-001DE74A9E46}" type="presParOf" srcId="{40A2775C-E9FC-42EE-9532-636482F03511}" destId="{46748F11-AC14-4F2F-B5D2-15CF0C89C44F}" srcOrd="0" destOrd="0" presId="urn:microsoft.com/office/officeart/2005/8/layout/list1"/>
    <dgm:cxn modelId="{5B37B03A-9BB8-46E7-A0BC-BE49B5C68D53}" type="presParOf" srcId="{40A2775C-E9FC-42EE-9532-636482F03511}" destId="{B481A366-CCDA-4BFC-81B5-F99CB7D3523A}" srcOrd="1" destOrd="0" presId="urn:microsoft.com/office/officeart/2005/8/layout/list1"/>
    <dgm:cxn modelId="{FDFB24A9-9CE1-4262-8E9D-1CF84DD7004B}" type="presParOf" srcId="{F1693686-5CF7-4FD1-B202-71091687C51D}" destId="{897160F9-E66D-4CCE-9EAB-E3780AEA1579}" srcOrd="21" destOrd="0" presId="urn:microsoft.com/office/officeart/2005/8/layout/list1"/>
    <dgm:cxn modelId="{53DE66EC-97E4-479E-885B-9404BCECB6E8}" type="presParOf" srcId="{F1693686-5CF7-4FD1-B202-71091687C51D}" destId="{3486419F-5D13-4E76-9793-B0E7BC72CA7D}" srcOrd="22" destOrd="0" presId="urn:microsoft.com/office/officeart/2005/8/layout/list1"/>
    <dgm:cxn modelId="{ABF6F361-F4D3-4422-BC06-F9AB1B679A22}" type="presParOf" srcId="{F1693686-5CF7-4FD1-B202-71091687C51D}" destId="{F3F86CEB-EFAE-47DD-8664-61A636A251A9}" srcOrd="23" destOrd="0" presId="urn:microsoft.com/office/officeart/2005/8/layout/list1"/>
    <dgm:cxn modelId="{C78F5951-D811-47CE-9E71-4F3AD06EEEF7}" type="presParOf" srcId="{F1693686-5CF7-4FD1-B202-71091687C51D}" destId="{B1BF16CE-6C05-46C6-94D8-8B277AABB29A}" srcOrd="24" destOrd="0" presId="urn:microsoft.com/office/officeart/2005/8/layout/list1"/>
    <dgm:cxn modelId="{C3283A7C-8585-415B-A994-A40AE5BF26E8}" type="presParOf" srcId="{B1BF16CE-6C05-46C6-94D8-8B277AABB29A}" destId="{E6C168BA-F51C-4331-A986-57D461A0B173}" srcOrd="0" destOrd="0" presId="urn:microsoft.com/office/officeart/2005/8/layout/list1"/>
    <dgm:cxn modelId="{7456FD83-EE2F-47F7-8F13-02A5ECCD2C8C}" type="presParOf" srcId="{B1BF16CE-6C05-46C6-94D8-8B277AABB29A}" destId="{7787FE51-5D1C-4038-8B76-F2F8FB51284B}" srcOrd="1" destOrd="0" presId="urn:microsoft.com/office/officeart/2005/8/layout/list1"/>
    <dgm:cxn modelId="{3772E96C-8124-4AA1-B7C4-F75585028F5B}" type="presParOf" srcId="{F1693686-5CF7-4FD1-B202-71091687C51D}" destId="{BEF99E25-C71D-4B21-94E6-E5E579B0518C}" srcOrd="25" destOrd="0" presId="urn:microsoft.com/office/officeart/2005/8/layout/list1"/>
    <dgm:cxn modelId="{FEAC1F08-74F3-435E-BD0D-97AD465E471C}" type="presParOf" srcId="{F1693686-5CF7-4FD1-B202-71091687C51D}" destId="{D2E6B470-4D8A-4EC6-A9D9-1F517974D5A3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58E593-AAAA-40EB-A99A-C59E0AE78FAC}">
      <dsp:nvSpPr>
        <dsp:cNvPr id="0" name=""/>
        <dsp:cNvSpPr/>
      </dsp:nvSpPr>
      <dsp:spPr>
        <a:xfrm>
          <a:off x="0" y="295709"/>
          <a:ext cx="581112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C3FC88-0E50-4AAD-8816-AB69BBC1AEBF}">
      <dsp:nvSpPr>
        <dsp:cNvPr id="0" name=""/>
        <dsp:cNvSpPr/>
      </dsp:nvSpPr>
      <dsp:spPr>
        <a:xfrm>
          <a:off x="290556" y="30029"/>
          <a:ext cx="4067789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>
              <a:latin typeface="Work Sans Light" pitchFamily="2" charset="0"/>
            </a:rPr>
            <a:t>Relación objeto Social ESALcon la convocatoria</a:t>
          </a:r>
        </a:p>
      </dsp:txBody>
      <dsp:txXfrm>
        <a:off x="316495" y="55968"/>
        <a:ext cx="4015911" cy="479482"/>
      </dsp:txXfrm>
    </dsp:sp>
    <dsp:sp modelId="{BA00F597-8C35-4791-AECA-B53737A1EC1F}">
      <dsp:nvSpPr>
        <dsp:cNvPr id="0" name=""/>
        <dsp:cNvSpPr/>
      </dsp:nvSpPr>
      <dsp:spPr>
        <a:xfrm>
          <a:off x="0" y="1112189"/>
          <a:ext cx="581112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EE630B-9147-46E5-8FFF-69E1C592F7C5}">
      <dsp:nvSpPr>
        <dsp:cNvPr id="0" name=""/>
        <dsp:cNvSpPr/>
      </dsp:nvSpPr>
      <dsp:spPr>
        <a:xfrm>
          <a:off x="290556" y="846509"/>
          <a:ext cx="4067789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>
              <a:latin typeface="Work Sans Light" pitchFamily="2" charset="0"/>
            </a:rPr>
            <a:t>Capacidad del personal de la ESAL</a:t>
          </a:r>
        </a:p>
      </dsp:txBody>
      <dsp:txXfrm>
        <a:off x="316495" y="872448"/>
        <a:ext cx="4015911" cy="479482"/>
      </dsp:txXfrm>
    </dsp:sp>
    <dsp:sp modelId="{6BC6A48C-12B4-4C5E-86C9-723D51C12563}">
      <dsp:nvSpPr>
        <dsp:cNvPr id="0" name=""/>
        <dsp:cNvSpPr/>
      </dsp:nvSpPr>
      <dsp:spPr>
        <a:xfrm>
          <a:off x="0" y="1928669"/>
          <a:ext cx="581112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E60B3B-B405-428B-9BF7-B2DC3A1335DC}">
      <dsp:nvSpPr>
        <dsp:cNvPr id="0" name=""/>
        <dsp:cNvSpPr/>
      </dsp:nvSpPr>
      <dsp:spPr>
        <a:xfrm>
          <a:off x="290556" y="1662989"/>
          <a:ext cx="4067789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>
              <a:latin typeface="Work Sans Light" pitchFamily="2" charset="0"/>
            </a:rPr>
            <a:t>Experiencia</a:t>
          </a:r>
        </a:p>
      </dsp:txBody>
      <dsp:txXfrm>
        <a:off x="316495" y="1688928"/>
        <a:ext cx="4015911" cy="479482"/>
      </dsp:txXfrm>
    </dsp:sp>
    <dsp:sp modelId="{CD057052-C048-4EE9-9092-DE10CAF36BDB}">
      <dsp:nvSpPr>
        <dsp:cNvPr id="0" name=""/>
        <dsp:cNvSpPr/>
      </dsp:nvSpPr>
      <dsp:spPr>
        <a:xfrm>
          <a:off x="0" y="2745149"/>
          <a:ext cx="581112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45A0E8-E555-4BA7-B90D-8FA9E9681146}">
      <dsp:nvSpPr>
        <dsp:cNvPr id="0" name=""/>
        <dsp:cNvSpPr/>
      </dsp:nvSpPr>
      <dsp:spPr>
        <a:xfrm>
          <a:off x="290556" y="2479469"/>
          <a:ext cx="4067789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>
              <a:latin typeface="Work Sans Light" pitchFamily="2" charset="0"/>
            </a:rPr>
            <a:t>Estructura organizacional</a:t>
          </a:r>
        </a:p>
      </dsp:txBody>
      <dsp:txXfrm>
        <a:off x="316495" y="2505408"/>
        <a:ext cx="4015911" cy="479482"/>
      </dsp:txXfrm>
    </dsp:sp>
    <dsp:sp modelId="{66C974EB-A34F-4A9F-84EC-753654D301BB}">
      <dsp:nvSpPr>
        <dsp:cNvPr id="0" name=""/>
        <dsp:cNvSpPr/>
      </dsp:nvSpPr>
      <dsp:spPr>
        <a:xfrm>
          <a:off x="0" y="3561629"/>
          <a:ext cx="581112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1C973E-5830-4F5B-B362-511D5499E7FB}">
      <dsp:nvSpPr>
        <dsp:cNvPr id="0" name=""/>
        <dsp:cNvSpPr/>
      </dsp:nvSpPr>
      <dsp:spPr>
        <a:xfrm>
          <a:off x="290556" y="3295949"/>
          <a:ext cx="4067789" cy="5313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 dirty="0">
              <a:latin typeface="Work Sans Light" pitchFamily="2" charset="0"/>
            </a:rPr>
            <a:t>Indicadores de eficiencia de la organización</a:t>
          </a:r>
        </a:p>
      </dsp:txBody>
      <dsp:txXfrm>
        <a:off x="316495" y="3321888"/>
        <a:ext cx="4015911" cy="479482"/>
      </dsp:txXfrm>
    </dsp:sp>
    <dsp:sp modelId="{3486419F-5D13-4E76-9793-B0E7BC72CA7D}">
      <dsp:nvSpPr>
        <dsp:cNvPr id="0" name=""/>
        <dsp:cNvSpPr/>
      </dsp:nvSpPr>
      <dsp:spPr>
        <a:xfrm>
          <a:off x="0" y="4378109"/>
          <a:ext cx="581112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81A366-CCDA-4BFC-81B5-F99CB7D3523A}">
      <dsp:nvSpPr>
        <dsp:cNvPr id="0" name=""/>
        <dsp:cNvSpPr/>
      </dsp:nvSpPr>
      <dsp:spPr>
        <a:xfrm>
          <a:off x="290556" y="4112429"/>
          <a:ext cx="4067789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>
              <a:latin typeface="Work Sans Light" pitchFamily="2" charset="0"/>
            </a:rPr>
            <a:t>Reputación</a:t>
          </a:r>
        </a:p>
      </dsp:txBody>
      <dsp:txXfrm>
        <a:off x="316495" y="4138368"/>
        <a:ext cx="4015911" cy="479482"/>
      </dsp:txXfrm>
    </dsp:sp>
    <dsp:sp modelId="{D2E6B470-4D8A-4EC6-A9D9-1F517974D5A3}">
      <dsp:nvSpPr>
        <dsp:cNvPr id="0" name=""/>
        <dsp:cNvSpPr/>
      </dsp:nvSpPr>
      <dsp:spPr>
        <a:xfrm>
          <a:off x="0" y="5194589"/>
          <a:ext cx="5811128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87FE51-5D1C-4038-8B76-F2F8FB51284B}">
      <dsp:nvSpPr>
        <dsp:cNvPr id="0" name=""/>
        <dsp:cNvSpPr/>
      </dsp:nvSpPr>
      <dsp:spPr>
        <a:xfrm>
          <a:off x="290556" y="4928909"/>
          <a:ext cx="4067789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753" tIns="0" rIns="1537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kern="1200">
              <a:latin typeface="Work Sans Light" pitchFamily="2" charset="0"/>
            </a:rPr>
            <a:t>RECONOCIDA IDONEIDAD</a:t>
          </a:r>
        </a:p>
      </dsp:txBody>
      <dsp:txXfrm>
        <a:off x="316495" y="4954848"/>
        <a:ext cx="4015911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E3F66-3297-4A0E-B3B7-903526128ABE}" type="datetimeFigureOut">
              <a:rPr lang="es-CO" smtClean="0"/>
              <a:t>6/02/2024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B10F3-DACE-4150-AF0D-29FA0ACA88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66114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0218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3102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7189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06C58E-460D-4A4B-B0C2-1191B9D14FCB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4746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5532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3161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5088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1905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038230-24AA-CA74-227D-AE0EBF369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C8DAB2A-6AB1-9CE9-94DC-AC5897FE2F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8858B8-9EDE-BDB8-2DE6-9352E594B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C372-31C9-4375-9CF7-BB83F4757E6F}" type="datetimeFigureOut">
              <a:rPr lang="es-CO" smtClean="0"/>
              <a:t>6/02/2024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8945CC-B6F0-EFE2-9780-B6527A1D3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C8FD32-85C4-BCE7-A77D-BDD0D410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DC543-B6AD-49C1-8B96-3B5F5EFF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7504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4767BD-AE2F-EEE4-5E47-BD4D75B6B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B68985-8632-4D56-34C1-BBE4616AA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0C187F-EF13-AE7A-EA0B-E1F231A73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C372-31C9-4375-9CF7-BB83F4757E6F}" type="datetimeFigureOut">
              <a:rPr lang="es-CO" smtClean="0"/>
              <a:t>6/02/2024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3BDEFC-2DAF-088D-3191-E47A19997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5F50D0-9A25-7DB4-0160-DE36A603B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DC543-B6AD-49C1-8B96-3B5F5EFF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5317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968DF8B-227F-0A8B-DCCC-13A61C0ED3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F3D0FFF-6599-786F-73F6-B2A710F7F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4277FF-D81D-820B-AC33-F5E2F504C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C372-31C9-4375-9CF7-BB83F4757E6F}" type="datetimeFigureOut">
              <a:rPr lang="es-CO" smtClean="0"/>
              <a:t>6/02/2024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9DEAC0-EB25-2326-3734-11FFAC42C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515D1B-5BD4-AC41-C6AC-EBB0B276A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DC543-B6AD-49C1-8B96-3B5F5EFF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8165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FB7A75-A6D4-E1D3-3D47-3E50EDF2F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4CA696-3C56-5F1B-AFC2-A1402A65D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6C4ADB-D972-9E9E-981E-90703842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C372-31C9-4375-9CF7-BB83F4757E6F}" type="datetimeFigureOut">
              <a:rPr lang="es-CO" smtClean="0"/>
              <a:t>6/02/2024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24C1AD-D479-9C58-E1BF-CD5C571B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AC4A83-9F56-E599-A214-42E5360E8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DC543-B6AD-49C1-8B96-3B5F5EFF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9995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B4AD84-8281-3C16-C8DE-7D805739A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924844-FEFF-5B10-24D5-73360ABE6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9543D2-49FB-BB07-9CFF-C181A2FC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C372-31C9-4375-9CF7-BB83F4757E6F}" type="datetimeFigureOut">
              <a:rPr lang="es-CO" smtClean="0"/>
              <a:t>6/02/2024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D674DE-6ACC-6904-6A0A-7D7685B3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CE05B4-4331-CB7E-C8A2-FAE895F3E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DC543-B6AD-49C1-8B96-3B5F5EFF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095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D34AE0-0AB8-8634-AD01-E96A90847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BE8A54-D371-4709-8F2A-C05162761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CE4BA99-38CA-70F4-0EC4-F48779A8C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CBF514-B539-F324-DE53-2AFF490D8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C372-31C9-4375-9CF7-BB83F4757E6F}" type="datetimeFigureOut">
              <a:rPr lang="es-CO" smtClean="0"/>
              <a:t>6/02/2024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D2D5AC-AB83-9040-DB1A-95740992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BF6B39-A1CC-6B35-D6A2-5007E5A2A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DC543-B6AD-49C1-8B96-3B5F5EFF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9992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A6CBFC-842B-F964-8CE2-B60F76A53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4E0D8E7-150C-C6EF-DD32-428941EAF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A2C3639-58F8-853A-15C4-FEDBFE0DD1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A063C39-AFB8-0B4D-EB27-8136821E40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C1105B1-5991-A079-9307-FED1735F0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0A40876-ADD6-4698-3D49-8D8F78509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C372-31C9-4375-9CF7-BB83F4757E6F}" type="datetimeFigureOut">
              <a:rPr lang="es-CO" smtClean="0"/>
              <a:t>6/02/2024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577FDE9-EED3-F489-CEF4-145DBB8E0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332D203-FDEA-30D1-9974-C712C386B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DC543-B6AD-49C1-8B96-3B5F5EFF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6682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50F703-3129-B642-69C2-715F86ACB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6FDB781-AF24-9B5D-5FD3-8F10A32F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C372-31C9-4375-9CF7-BB83F4757E6F}" type="datetimeFigureOut">
              <a:rPr lang="es-CO" smtClean="0"/>
              <a:t>6/02/2024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445C9-8E10-949D-FFAD-DE4706158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AF2F21C-18A8-F160-55AF-77ED33842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DC543-B6AD-49C1-8B96-3B5F5EFF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1947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9AAE3CB-A88B-323E-A8EF-5B2260299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C372-31C9-4375-9CF7-BB83F4757E6F}" type="datetimeFigureOut">
              <a:rPr lang="es-CO" smtClean="0"/>
              <a:t>6/02/2024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4DE581D-A4BC-DD91-4C65-76868938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B899183-65C6-1BA2-BB03-63567C65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DC543-B6AD-49C1-8B96-3B5F5EFF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6469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5036CC-271E-C224-25D9-B20D76FD3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3E88BC-7EEB-28A7-2CE4-9DB0957EB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F991E1-1DD4-9643-759C-ED3D0A0552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DDDF64-E2CE-974E-EA6B-08C32178D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C372-31C9-4375-9CF7-BB83F4757E6F}" type="datetimeFigureOut">
              <a:rPr lang="es-CO" smtClean="0"/>
              <a:t>6/02/2024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319924D-52F5-E534-414C-8B6701486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46F1F3-6BAC-DD51-C277-114A24A5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DC543-B6AD-49C1-8B96-3B5F5EFF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61519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3EFC1-C120-765F-47AC-BC112C51F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0B1024E-31C6-D5B3-9989-609C97C14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E99698-0CCF-A395-EF16-75712DEC4D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F780622-6934-8571-208B-02D9B0EB5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FC372-31C9-4375-9CF7-BB83F4757E6F}" type="datetimeFigureOut">
              <a:rPr lang="es-CO" smtClean="0"/>
              <a:t>6/02/2024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69FA11-7002-1F63-D557-03F678BC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91151D-01C1-B4E9-8D1A-2014FB8E5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DC543-B6AD-49C1-8B96-3B5F5EFF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33766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9A04ABF-D7AE-F52D-11E4-3ED05C5FF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C9FCCE-B6F2-60A9-6B2D-FDE0E5BCD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7683A1-41CC-B62D-7B4A-2A34A18FC8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FC372-31C9-4375-9CF7-BB83F4757E6F}" type="datetimeFigureOut">
              <a:rPr lang="es-CO" smtClean="0"/>
              <a:t>6/02/2024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0BCD50-BC9C-BC6D-A36F-80ACE306E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AB59EB-FE5E-FF54-ADCB-1FAA6BEB03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DC543-B6AD-49C1-8B96-3B5F5EFFCE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342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5.jpeg"/><Relationship Id="rId7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2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3.png"/><Relationship Id="rId4" Type="http://schemas.openxmlformats.org/officeDocument/2006/relationships/image" Target="../media/image41.pn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5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2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36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08D77EF-6068-C436-33A9-1C0DB1335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534245"/>
            <a:ext cx="10905066" cy="378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859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F337F23-2282-24E9-F952-A03B5F76177D}"/>
              </a:ext>
            </a:extLst>
          </p:cNvPr>
          <p:cNvSpPr txBox="1"/>
          <p:nvPr/>
        </p:nvSpPr>
        <p:spPr>
          <a:xfrm>
            <a:off x="2939564" y="1067458"/>
            <a:ext cx="815024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67"/>
              </a:spcAft>
            </a:pPr>
            <a:r>
              <a:rPr lang="es-CO" sz="3000" b="1" dirty="0">
                <a:solidFill>
                  <a:schemeClr val="accent6"/>
                </a:solidFill>
                <a:latin typeface="Work Sans Light Roman"/>
                <a:ea typeface="Calibri" panose="020F0502020204030204" pitchFamily="34" charset="0"/>
                <a:cs typeface="Calibri" panose="020F0502020204030204" pitchFamily="34" charset="0"/>
              </a:rPr>
              <a:t>Presupuesto general: $21.771.071.263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5CB1150-1313-E320-26FA-ADBFAEA85457}"/>
              </a:ext>
            </a:extLst>
          </p:cNvPr>
          <p:cNvSpPr txBox="1"/>
          <p:nvPr/>
        </p:nvSpPr>
        <p:spPr>
          <a:xfrm>
            <a:off x="3553755" y="-1338"/>
            <a:ext cx="5845184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s-CO" sz="4000" b="1" dirty="0">
                <a:solidFill>
                  <a:srgbClr val="39A300"/>
                </a:solidFill>
                <a:latin typeface="Work Sans Light" pitchFamily="2" charset="0"/>
                <a:ea typeface="+mj-ea"/>
                <a:cs typeface="+mj-cs"/>
              </a:rPr>
              <a:t>Distribución de Bolsas</a:t>
            </a:r>
          </a:p>
        </p:txBody>
      </p:sp>
      <p:pic>
        <p:nvPicPr>
          <p:cNvPr id="32" name="Imagen 31" descr="Logotipo&#10;&#10;Descripción generada automáticamente">
            <a:extLst>
              <a:ext uri="{FF2B5EF4-FFF2-40B4-BE49-F238E27FC236}">
                <a16:creationId xmlns:a16="http://schemas.microsoft.com/office/drawing/2014/main" id="{40107B48-338E-4DF2-6A13-5092C6A6B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0624" y="160667"/>
            <a:ext cx="873442" cy="873442"/>
          </a:xfrm>
          <a:prstGeom prst="rect">
            <a:avLst/>
          </a:prstGeom>
        </p:spPr>
      </p:pic>
      <p:sp>
        <p:nvSpPr>
          <p:cNvPr id="3" name="Google Shape;455;p23">
            <a:extLst>
              <a:ext uri="{FF2B5EF4-FFF2-40B4-BE49-F238E27FC236}">
                <a16:creationId xmlns:a16="http://schemas.microsoft.com/office/drawing/2014/main" id="{22B29683-54ED-FEDE-0EBE-AFD820F01E3C}"/>
              </a:ext>
            </a:extLst>
          </p:cNvPr>
          <p:cNvSpPr/>
          <p:nvPr/>
        </p:nvSpPr>
        <p:spPr>
          <a:xfrm>
            <a:off x="540327" y="3031816"/>
            <a:ext cx="3918828" cy="572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000" tIns="91425" rIns="274300" bIns="91425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1200" dirty="0">
                <a:latin typeface="Work Sans Light" pitchFamily="2" charset="0"/>
                <a:ea typeface="Fira Sans"/>
                <a:cs typeface="Fira Sans"/>
                <a:sym typeface="Fira Sans"/>
              </a:rPr>
              <a:t>Asociaciones campesinas o asociaciones agropecuarias nacionales o de tercer grado (Ley 2219 de 2022); Cooperativas Campesinas nacionales de segundo grado (Art. 92 Ley 79 de 1988) Y otras organizaciones campesinas o agrarias tipo federación o confederación formalmente constituidas de cobertura nacional</a:t>
            </a:r>
            <a:endParaRPr sz="1200" dirty="0">
              <a:latin typeface="Work Sans Light" pitchFamily="2" charset="0"/>
              <a:ea typeface="Fira Sans"/>
              <a:cs typeface="Fira Sans"/>
              <a:sym typeface="Fira Sans"/>
            </a:endParaRPr>
          </a:p>
        </p:txBody>
      </p:sp>
      <p:sp>
        <p:nvSpPr>
          <p:cNvPr id="33" name="Google Shape;456;p23">
            <a:extLst>
              <a:ext uri="{FF2B5EF4-FFF2-40B4-BE49-F238E27FC236}">
                <a16:creationId xmlns:a16="http://schemas.microsoft.com/office/drawing/2014/main" id="{88E5EB74-D221-C86F-5CD2-25449546EA46}"/>
              </a:ext>
            </a:extLst>
          </p:cNvPr>
          <p:cNvSpPr/>
          <p:nvPr/>
        </p:nvSpPr>
        <p:spPr>
          <a:xfrm>
            <a:off x="718031" y="5338977"/>
            <a:ext cx="3807892" cy="59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1200" dirty="0">
                <a:latin typeface="Work Sans Light" pitchFamily="2" charset="0"/>
                <a:ea typeface="Fira Sans"/>
                <a:cs typeface="Fira Sans"/>
                <a:sym typeface="Fira Sans"/>
              </a:rPr>
              <a:t>Asociaciones campesinas o asociaciones agropecuarias municipales o de primer grado</a:t>
            </a:r>
            <a:endParaRPr sz="1200" dirty="0">
              <a:latin typeface="Work Sans Light" pitchFamily="2" charset="0"/>
              <a:ea typeface="Fira Sans"/>
              <a:cs typeface="Fira Sans"/>
              <a:sym typeface="Fira Sans"/>
            </a:endParaRPr>
          </a:p>
        </p:txBody>
      </p:sp>
      <p:sp>
        <p:nvSpPr>
          <p:cNvPr id="34" name="Google Shape;457;p23">
            <a:extLst>
              <a:ext uri="{FF2B5EF4-FFF2-40B4-BE49-F238E27FC236}">
                <a16:creationId xmlns:a16="http://schemas.microsoft.com/office/drawing/2014/main" id="{B85943D6-95D3-47CC-DE91-340296CB84ED}"/>
              </a:ext>
            </a:extLst>
          </p:cNvPr>
          <p:cNvSpPr/>
          <p:nvPr/>
        </p:nvSpPr>
        <p:spPr>
          <a:xfrm>
            <a:off x="7140678" y="2813152"/>
            <a:ext cx="3961805" cy="59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274300" bIns="91425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1200" dirty="0">
                <a:latin typeface="Work Sans Light" pitchFamily="2" charset="0"/>
                <a:ea typeface="Fira Sans"/>
                <a:cs typeface="Fira Sans"/>
                <a:sym typeface="Fira Sans"/>
              </a:rPr>
              <a:t>Asociaciones campesinas o asociaciones agropecuarias departamentales o de segundo grado (Ley 2219 de 2022); Cooperativas Campesinas regionales de segundo grado (Art. 92 Ley 79 de 1988) Y otras organizaciones campesinas o agrarias formalmente constituidas de cobertura departamental</a:t>
            </a:r>
            <a:endParaRPr sz="1200" dirty="0">
              <a:latin typeface="Work Sans Light" pitchFamily="2" charset="0"/>
              <a:ea typeface="Fira Sans"/>
              <a:cs typeface="Fira Sans"/>
              <a:sym typeface="Fira Sans"/>
            </a:endParaRPr>
          </a:p>
        </p:txBody>
      </p:sp>
      <p:sp>
        <p:nvSpPr>
          <p:cNvPr id="35" name="Google Shape;458;p23">
            <a:extLst>
              <a:ext uri="{FF2B5EF4-FFF2-40B4-BE49-F238E27FC236}">
                <a16:creationId xmlns:a16="http://schemas.microsoft.com/office/drawing/2014/main" id="{5497DF42-D7BF-E9DF-4EAA-3DCAD1E36796}"/>
              </a:ext>
            </a:extLst>
          </p:cNvPr>
          <p:cNvSpPr/>
          <p:nvPr/>
        </p:nvSpPr>
        <p:spPr>
          <a:xfrm>
            <a:off x="6908906" y="5338977"/>
            <a:ext cx="3882246" cy="595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1200" dirty="0">
                <a:latin typeface="Work Sans Light" pitchFamily="2" charset="0"/>
                <a:ea typeface="Fira Sans"/>
                <a:cs typeface="Fira Sans"/>
                <a:sym typeface="Fira Sans"/>
              </a:rPr>
              <a:t>Cooperativas campesinas de primer grado y Otras Organizaciones campesinas o agrarias Formalmente Constituidas</a:t>
            </a:r>
            <a:endParaRPr sz="1200" dirty="0">
              <a:latin typeface="Work Sans Light" pitchFamily="2" charset="0"/>
              <a:ea typeface="Fira Sans"/>
              <a:cs typeface="Fira Sans"/>
              <a:sym typeface="Fira Sans"/>
            </a:endParaRPr>
          </a:p>
        </p:txBody>
      </p:sp>
      <p:sp>
        <p:nvSpPr>
          <p:cNvPr id="36" name="Google Shape;459;p23">
            <a:extLst>
              <a:ext uri="{FF2B5EF4-FFF2-40B4-BE49-F238E27FC236}">
                <a16:creationId xmlns:a16="http://schemas.microsoft.com/office/drawing/2014/main" id="{263E7A3A-FD90-BF4F-90AE-61C3797BB885}"/>
              </a:ext>
            </a:extLst>
          </p:cNvPr>
          <p:cNvSpPr txBox="1"/>
          <p:nvPr/>
        </p:nvSpPr>
        <p:spPr>
          <a:xfrm>
            <a:off x="7716690" y="1947471"/>
            <a:ext cx="2409149" cy="509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chemeClr val="accent4"/>
                </a:solidFill>
                <a:latin typeface="Work Sans Light" pitchFamily="2" charset="0"/>
                <a:ea typeface="Fira Sans Extra Condensed Medium"/>
                <a:cs typeface="Fira Sans Extra Condensed Medium"/>
                <a:sym typeface="Fira Sans Extra Condensed Medium"/>
              </a:rPr>
              <a:t>$ 5.442.767.816</a:t>
            </a:r>
            <a:endParaRPr sz="2000" b="1" dirty="0">
              <a:solidFill>
                <a:schemeClr val="accent4"/>
              </a:solidFill>
              <a:latin typeface="Work Sans Light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37" name="Google Shape;460;p23">
            <a:extLst>
              <a:ext uri="{FF2B5EF4-FFF2-40B4-BE49-F238E27FC236}">
                <a16:creationId xmlns:a16="http://schemas.microsoft.com/office/drawing/2014/main" id="{F3C9E2B9-2498-D0D4-17C1-54F96EA7D20F}"/>
              </a:ext>
            </a:extLst>
          </p:cNvPr>
          <p:cNvSpPr txBox="1"/>
          <p:nvPr/>
        </p:nvSpPr>
        <p:spPr>
          <a:xfrm>
            <a:off x="1499537" y="2095316"/>
            <a:ext cx="2409149" cy="49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chemeClr val="accent1"/>
                </a:solidFill>
                <a:latin typeface="Work Sans Light" pitchFamily="2" charset="0"/>
                <a:ea typeface="Fira Sans Extra Condensed Medium"/>
                <a:cs typeface="Fira Sans Extra Condensed Medium"/>
                <a:sym typeface="Fira Sans Extra Condensed Medium"/>
              </a:rPr>
              <a:t>$ 10.885.535.632</a:t>
            </a:r>
            <a:endParaRPr sz="2000" b="1" dirty="0">
              <a:solidFill>
                <a:schemeClr val="accent1"/>
              </a:solidFill>
              <a:latin typeface="Work Sans Light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38" name="Google Shape;461;p23">
            <a:extLst>
              <a:ext uri="{FF2B5EF4-FFF2-40B4-BE49-F238E27FC236}">
                <a16:creationId xmlns:a16="http://schemas.microsoft.com/office/drawing/2014/main" id="{85680ECD-4C08-ACC4-E1EA-EDC7F018B6FF}"/>
              </a:ext>
            </a:extLst>
          </p:cNvPr>
          <p:cNvSpPr txBox="1"/>
          <p:nvPr/>
        </p:nvSpPr>
        <p:spPr>
          <a:xfrm>
            <a:off x="7639893" y="4773581"/>
            <a:ext cx="2409149" cy="509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chemeClr val="accent1">
                    <a:lumMod val="75000"/>
                  </a:schemeClr>
                </a:solidFill>
                <a:latin typeface="Work Sans Light" pitchFamily="2" charset="0"/>
                <a:ea typeface="Fira Sans Extra Condensed Medium"/>
                <a:cs typeface="Fira Sans Extra Condensed Medium"/>
                <a:sym typeface="Fira Sans Extra Condensed Medium"/>
              </a:rPr>
              <a:t>$ 2.177.107.126</a:t>
            </a:r>
            <a:endParaRPr sz="2000" b="1" dirty="0">
              <a:solidFill>
                <a:schemeClr val="accent1">
                  <a:lumMod val="75000"/>
                </a:schemeClr>
              </a:solidFill>
              <a:latin typeface="Work Sans Light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39" name="Google Shape;462;p23">
            <a:extLst>
              <a:ext uri="{FF2B5EF4-FFF2-40B4-BE49-F238E27FC236}">
                <a16:creationId xmlns:a16="http://schemas.microsoft.com/office/drawing/2014/main" id="{944E111E-DEA4-746B-6DCB-857ECCEDB731}"/>
              </a:ext>
            </a:extLst>
          </p:cNvPr>
          <p:cNvSpPr txBox="1"/>
          <p:nvPr/>
        </p:nvSpPr>
        <p:spPr>
          <a:xfrm>
            <a:off x="1305600" y="4843867"/>
            <a:ext cx="2409149" cy="509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chemeClr val="bg1">
                    <a:lumMod val="50000"/>
                  </a:schemeClr>
                </a:solidFill>
                <a:latin typeface="Work Sans Light" pitchFamily="2" charset="0"/>
                <a:ea typeface="Fira Sans Extra Condensed Medium"/>
                <a:cs typeface="Fira Sans Extra Condensed Medium"/>
                <a:sym typeface="Fira Sans Extra Condensed Medium"/>
              </a:rPr>
              <a:t>$ 3.265.660.689</a:t>
            </a:r>
            <a:endParaRPr sz="2000" b="1" dirty="0">
              <a:solidFill>
                <a:schemeClr val="bg1">
                  <a:lumMod val="50000"/>
                </a:schemeClr>
              </a:solidFill>
              <a:latin typeface="Work Sans Light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40" name="Google Shape;463;p23">
            <a:extLst>
              <a:ext uri="{FF2B5EF4-FFF2-40B4-BE49-F238E27FC236}">
                <a16:creationId xmlns:a16="http://schemas.microsoft.com/office/drawing/2014/main" id="{4FB84C0F-22F9-CE25-CE59-B4D720EFDDA3}"/>
              </a:ext>
            </a:extLst>
          </p:cNvPr>
          <p:cNvSpPr/>
          <p:nvPr/>
        </p:nvSpPr>
        <p:spPr>
          <a:xfrm>
            <a:off x="6907370" y="1952653"/>
            <a:ext cx="4120091" cy="231199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 Light" pitchFamily="2" charset="0"/>
            </a:endParaRPr>
          </a:p>
        </p:txBody>
      </p:sp>
      <p:sp>
        <p:nvSpPr>
          <p:cNvPr id="41" name="Google Shape;464;p23">
            <a:extLst>
              <a:ext uri="{FF2B5EF4-FFF2-40B4-BE49-F238E27FC236}">
                <a16:creationId xmlns:a16="http://schemas.microsoft.com/office/drawing/2014/main" id="{C33711D7-DDCC-5AA9-133B-6509EA1F81C4}"/>
              </a:ext>
            </a:extLst>
          </p:cNvPr>
          <p:cNvSpPr/>
          <p:nvPr/>
        </p:nvSpPr>
        <p:spPr>
          <a:xfrm>
            <a:off x="6907370" y="4800842"/>
            <a:ext cx="4027791" cy="1763167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flat" cmpd="sng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 Light" pitchFamily="2" charset="0"/>
            </a:endParaRPr>
          </a:p>
        </p:txBody>
      </p:sp>
      <p:sp>
        <p:nvSpPr>
          <p:cNvPr id="42" name="Google Shape;465;p23">
            <a:extLst>
              <a:ext uri="{FF2B5EF4-FFF2-40B4-BE49-F238E27FC236}">
                <a16:creationId xmlns:a16="http://schemas.microsoft.com/office/drawing/2014/main" id="{02200CB8-BC4C-0F75-FD0A-CE8810F8CF81}"/>
              </a:ext>
            </a:extLst>
          </p:cNvPr>
          <p:cNvSpPr/>
          <p:nvPr/>
        </p:nvSpPr>
        <p:spPr>
          <a:xfrm flipH="1">
            <a:off x="648278" y="2024415"/>
            <a:ext cx="3766936" cy="2493514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 Light" pitchFamily="2" charset="0"/>
            </a:endParaRPr>
          </a:p>
        </p:txBody>
      </p:sp>
      <p:sp>
        <p:nvSpPr>
          <p:cNvPr id="43" name="Google Shape;466;p23">
            <a:extLst>
              <a:ext uri="{FF2B5EF4-FFF2-40B4-BE49-F238E27FC236}">
                <a16:creationId xmlns:a16="http://schemas.microsoft.com/office/drawing/2014/main" id="{9AFCE45A-B3D7-1F27-615C-844905A0E56E}"/>
              </a:ext>
            </a:extLst>
          </p:cNvPr>
          <p:cNvSpPr/>
          <p:nvPr/>
        </p:nvSpPr>
        <p:spPr>
          <a:xfrm flipH="1">
            <a:off x="662240" y="4843867"/>
            <a:ext cx="4027791" cy="1720142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Work Sans Light" pitchFamily="2" charset="0"/>
            </a:endParaRPr>
          </a:p>
        </p:txBody>
      </p:sp>
      <p:grpSp>
        <p:nvGrpSpPr>
          <p:cNvPr id="44" name="Google Shape;467;p23">
            <a:extLst>
              <a:ext uri="{FF2B5EF4-FFF2-40B4-BE49-F238E27FC236}">
                <a16:creationId xmlns:a16="http://schemas.microsoft.com/office/drawing/2014/main" id="{947BF6E2-5D54-4B81-B9D5-6D2A78771001}"/>
              </a:ext>
            </a:extLst>
          </p:cNvPr>
          <p:cNvGrpSpPr/>
          <p:nvPr/>
        </p:nvGrpSpPr>
        <p:grpSpPr>
          <a:xfrm>
            <a:off x="4225076" y="3290135"/>
            <a:ext cx="2983140" cy="2311990"/>
            <a:chOff x="2961075" y="1267475"/>
            <a:chExt cx="3221842" cy="3177201"/>
          </a:xfrm>
        </p:grpSpPr>
        <p:grpSp>
          <p:nvGrpSpPr>
            <p:cNvPr id="45" name="Google Shape;468;p23">
              <a:extLst>
                <a:ext uri="{FF2B5EF4-FFF2-40B4-BE49-F238E27FC236}">
                  <a16:creationId xmlns:a16="http://schemas.microsoft.com/office/drawing/2014/main" id="{C8983388-E7BC-64D9-CF49-CD3BAF766797}"/>
                </a:ext>
              </a:extLst>
            </p:cNvPr>
            <p:cNvGrpSpPr/>
            <p:nvPr/>
          </p:nvGrpSpPr>
          <p:grpSpPr>
            <a:xfrm>
              <a:off x="2961075" y="1267475"/>
              <a:ext cx="3221842" cy="3177201"/>
              <a:chOff x="2961075" y="1267475"/>
              <a:chExt cx="3221842" cy="3177201"/>
            </a:xfrm>
          </p:grpSpPr>
          <p:sp>
            <p:nvSpPr>
              <p:cNvPr id="88" name="Google Shape;469;p23">
                <a:extLst>
                  <a:ext uri="{FF2B5EF4-FFF2-40B4-BE49-F238E27FC236}">
                    <a16:creationId xmlns:a16="http://schemas.microsoft.com/office/drawing/2014/main" id="{E4406122-265A-3EF1-8ECC-74BCD8F201B2}"/>
                  </a:ext>
                </a:extLst>
              </p:cNvPr>
              <p:cNvSpPr/>
              <p:nvPr/>
            </p:nvSpPr>
            <p:spPr>
              <a:xfrm>
                <a:off x="2961075" y="1994860"/>
                <a:ext cx="1613375" cy="1710609"/>
              </a:xfrm>
              <a:custGeom>
                <a:avLst/>
                <a:gdLst/>
                <a:ahLst/>
                <a:cxnLst/>
                <a:rect l="l" t="t" r="r" b="b"/>
                <a:pathLst>
                  <a:path w="7233" h="7669" extrusionOk="0">
                    <a:moveTo>
                      <a:pt x="3377" y="0"/>
                    </a:moveTo>
                    <a:lnTo>
                      <a:pt x="548" y="2830"/>
                    </a:lnTo>
                    <a:cubicBezTo>
                      <a:pt x="1" y="3377"/>
                      <a:pt x="1" y="4276"/>
                      <a:pt x="548" y="4823"/>
                    </a:cubicBezTo>
                    <a:lnTo>
                      <a:pt x="3377" y="7669"/>
                    </a:lnTo>
                    <a:lnTo>
                      <a:pt x="7232" y="3835"/>
                    </a:lnTo>
                    <a:lnTo>
                      <a:pt x="337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Work Sans Light" pitchFamily="2" charset="0"/>
                </a:endParaRPr>
              </a:p>
            </p:txBody>
          </p:sp>
          <p:sp>
            <p:nvSpPr>
              <p:cNvPr id="89" name="Google Shape;470;p23">
                <a:extLst>
                  <a:ext uri="{FF2B5EF4-FFF2-40B4-BE49-F238E27FC236}">
                    <a16:creationId xmlns:a16="http://schemas.microsoft.com/office/drawing/2014/main" id="{329BFE5A-FEF5-4DF0-050E-C2D34ACECF09}"/>
                  </a:ext>
                </a:extLst>
              </p:cNvPr>
              <p:cNvSpPr/>
              <p:nvPr/>
            </p:nvSpPr>
            <p:spPr>
              <a:xfrm>
                <a:off x="3714340" y="1267475"/>
                <a:ext cx="1715312" cy="1582798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096" extrusionOk="0">
                    <a:moveTo>
                      <a:pt x="3848" y="1"/>
                    </a:moveTo>
                    <a:cubicBezTo>
                      <a:pt x="3486" y="1"/>
                      <a:pt x="3124" y="137"/>
                      <a:pt x="2851" y="411"/>
                    </a:cubicBezTo>
                    <a:lnTo>
                      <a:pt x="0" y="3261"/>
                    </a:lnTo>
                    <a:lnTo>
                      <a:pt x="3855" y="7096"/>
                    </a:lnTo>
                    <a:lnTo>
                      <a:pt x="7690" y="3261"/>
                    </a:lnTo>
                    <a:lnTo>
                      <a:pt x="4844" y="411"/>
                    </a:lnTo>
                    <a:cubicBezTo>
                      <a:pt x="4571" y="137"/>
                      <a:pt x="4209" y="1"/>
                      <a:pt x="38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Work Sans Light" pitchFamily="2" charset="0"/>
                </a:endParaRPr>
              </a:p>
            </p:txBody>
          </p:sp>
          <p:sp>
            <p:nvSpPr>
              <p:cNvPr id="90" name="Google Shape;471;p23">
                <a:extLst>
                  <a:ext uri="{FF2B5EF4-FFF2-40B4-BE49-F238E27FC236}">
                    <a16:creationId xmlns:a16="http://schemas.microsoft.com/office/drawing/2014/main" id="{F0E9423C-27AE-D57C-2ED1-9B08F65D3EB8}"/>
                  </a:ext>
                </a:extLst>
              </p:cNvPr>
              <p:cNvSpPr/>
              <p:nvPr/>
            </p:nvSpPr>
            <p:spPr>
              <a:xfrm>
                <a:off x="3714340" y="2850055"/>
                <a:ext cx="1715312" cy="1578114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075" extrusionOk="0">
                    <a:moveTo>
                      <a:pt x="3855" y="1"/>
                    </a:moveTo>
                    <a:lnTo>
                      <a:pt x="0" y="3835"/>
                    </a:lnTo>
                    <a:lnTo>
                      <a:pt x="2851" y="6664"/>
                    </a:lnTo>
                    <a:cubicBezTo>
                      <a:pt x="3124" y="6938"/>
                      <a:pt x="3486" y="7074"/>
                      <a:pt x="3848" y="7074"/>
                    </a:cubicBezTo>
                    <a:cubicBezTo>
                      <a:pt x="4209" y="7074"/>
                      <a:pt x="4571" y="6938"/>
                      <a:pt x="4844" y="6664"/>
                    </a:cubicBezTo>
                    <a:lnTo>
                      <a:pt x="7690" y="3835"/>
                    </a:lnTo>
                    <a:lnTo>
                      <a:pt x="38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Work Sans Light" pitchFamily="2" charset="0"/>
                </a:endParaRPr>
              </a:p>
            </p:txBody>
          </p:sp>
          <p:sp>
            <p:nvSpPr>
              <p:cNvPr id="91" name="Google Shape;472;p23">
                <a:extLst>
                  <a:ext uri="{FF2B5EF4-FFF2-40B4-BE49-F238E27FC236}">
                    <a16:creationId xmlns:a16="http://schemas.microsoft.com/office/drawing/2014/main" id="{0F05F20A-6CEA-AD6B-024C-C0152ABD5F12}"/>
                  </a:ext>
                </a:extLst>
              </p:cNvPr>
              <p:cNvSpPr/>
              <p:nvPr/>
            </p:nvSpPr>
            <p:spPr>
              <a:xfrm>
                <a:off x="4574226" y="1994860"/>
                <a:ext cx="1608691" cy="1710609"/>
              </a:xfrm>
              <a:custGeom>
                <a:avLst/>
                <a:gdLst/>
                <a:ahLst/>
                <a:cxnLst/>
                <a:rect l="l" t="t" r="r" b="b"/>
                <a:pathLst>
                  <a:path w="7212" h="7669" extrusionOk="0">
                    <a:moveTo>
                      <a:pt x="3835" y="0"/>
                    </a:moveTo>
                    <a:lnTo>
                      <a:pt x="0" y="3835"/>
                    </a:lnTo>
                    <a:lnTo>
                      <a:pt x="3835" y="7669"/>
                    </a:lnTo>
                    <a:lnTo>
                      <a:pt x="6664" y="4823"/>
                    </a:lnTo>
                    <a:cubicBezTo>
                      <a:pt x="7211" y="4276"/>
                      <a:pt x="7211" y="3377"/>
                      <a:pt x="6664" y="2830"/>
                    </a:cubicBezTo>
                    <a:lnTo>
                      <a:pt x="383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Work Sans Light" pitchFamily="2" charset="0"/>
                </a:endParaRPr>
              </a:p>
            </p:txBody>
          </p:sp>
          <p:sp>
            <p:nvSpPr>
              <p:cNvPr id="92" name="Google Shape;473;p23">
                <a:extLst>
                  <a:ext uri="{FF2B5EF4-FFF2-40B4-BE49-F238E27FC236}">
                    <a16:creationId xmlns:a16="http://schemas.microsoft.com/office/drawing/2014/main" id="{EC764A67-BF55-098A-45FA-9F52D756D000}"/>
                  </a:ext>
                </a:extLst>
              </p:cNvPr>
              <p:cNvSpPr/>
              <p:nvPr/>
            </p:nvSpPr>
            <p:spPr>
              <a:xfrm>
                <a:off x="3044498" y="3217205"/>
                <a:ext cx="1231947" cy="1227472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5503" extrusionOk="0">
                    <a:moveTo>
                      <a:pt x="2803" y="1"/>
                    </a:moveTo>
                    <a:cubicBezTo>
                      <a:pt x="1273" y="1"/>
                      <a:pt x="0" y="1226"/>
                      <a:pt x="0" y="2762"/>
                    </a:cubicBezTo>
                    <a:cubicBezTo>
                      <a:pt x="21" y="4271"/>
                      <a:pt x="1252" y="5502"/>
                      <a:pt x="2740" y="5502"/>
                    </a:cubicBezTo>
                    <a:cubicBezTo>
                      <a:pt x="4276" y="5502"/>
                      <a:pt x="5523" y="4229"/>
                      <a:pt x="5523" y="2694"/>
                    </a:cubicBezTo>
                    <a:lnTo>
                      <a:pt x="5523" y="395"/>
                    </a:lnTo>
                    <a:cubicBezTo>
                      <a:pt x="5523" y="174"/>
                      <a:pt x="5328" y="1"/>
                      <a:pt x="5107" y="1"/>
                    </a:cubicBezTo>
                    <a:close/>
                  </a:path>
                </a:pathLst>
              </a:custGeom>
              <a:solidFill>
                <a:srgbClr val="53BB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Work Sans Light" pitchFamily="2" charset="0"/>
                </a:endParaRPr>
              </a:p>
            </p:txBody>
          </p:sp>
          <p:sp>
            <p:nvSpPr>
              <p:cNvPr id="93" name="Google Shape;474;p23">
                <a:extLst>
                  <a:ext uri="{FF2B5EF4-FFF2-40B4-BE49-F238E27FC236}">
                    <a16:creationId xmlns:a16="http://schemas.microsoft.com/office/drawing/2014/main" id="{15C6D8B9-425E-F673-2CDE-4BEC27A40E95}"/>
                  </a:ext>
                </a:extLst>
              </p:cNvPr>
              <p:cNvSpPr/>
              <p:nvPr/>
            </p:nvSpPr>
            <p:spPr>
              <a:xfrm>
                <a:off x="3044498" y="1378780"/>
                <a:ext cx="1231947" cy="1227472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5503" extrusionOk="0">
                    <a:moveTo>
                      <a:pt x="2777" y="1"/>
                    </a:moveTo>
                    <a:cubicBezTo>
                      <a:pt x="2765" y="1"/>
                      <a:pt x="2753" y="1"/>
                      <a:pt x="2740" y="1"/>
                    </a:cubicBezTo>
                    <a:cubicBezTo>
                      <a:pt x="1252" y="1"/>
                      <a:pt x="21" y="1227"/>
                      <a:pt x="0" y="2741"/>
                    </a:cubicBezTo>
                    <a:cubicBezTo>
                      <a:pt x="0" y="4277"/>
                      <a:pt x="1273" y="5503"/>
                      <a:pt x="2803" y="5503"/>
                    </a:cubicBezTo>
                    <a:lnTo>
                      <a:pt x="5107" y="5503"/>
                    </a:lnTo>
                    <a:cubicBezTo>
                      <a:pt x="5328" y="5503"/>
                      <a:pt x="5523" y="5329"/>
                      <a:pt x="5523" y="5087"/>
                    </a:cubicBezTo>
                    <a:lnTo>
                      <a:pt x="5523" y="2804"/>
                    </a:lnTo>
                    <a:cubicBezTo>
                      <a:pt x="5523" y="1286"/>
                      <a:pt x="4296" y="1"/>
                      <a:pt x="2777" y="1"/>
                    </a:cubicBezTo>
                    <a:close/>
                  </a:path>
                </a:pathLst>
              </a:custGeom>
              <a:solidFill>
                <a:srgbClr val="256F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Work Sans Light" pitchFamily="2" charset="0"/>
                </a:endParaRPr>
              </a:p>
            </p:txBody>
          </p:sp>
          <p:sp>
            <p:nvSpPr>
              <p:cNvPr id="94" name="Google Shape;475;p23">
                <a:extLst>
                  <a:ext uri="{FF2B5EF4-FFF2-40B4-BE49-F238E27FC236}">
                    <a16:creationId xmlns:a16="http://schemas.microsoft.com/office/drawing/2014/main" id="{9B663F83-ABCD-16F2-BB96-9BB6FB1F5A9A}"/>
                  </a:ext>
                </a:extLst>
              </p:cNvPr>
              <p:cNvSpPr/>
              <p:nvPr/>
            </p:nvSpPr>
            <p:spPr>
              <a:xfrm>
                <a:off x="4882714" y="3217205"/>
                <a:ext cx="1227262" cy="1227472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5503" extrusionOk="0">
                    <a:moveTo>
                      <a:pt x="395" y="1"/>
                    </a:moveTo>
                    <a:cubicBezTo>
                      <a:pt x="174" y="1"/>
                      <a:pt x="1" y="174"/>
                      <a:pt x="1" y="395"/>
                    </a:cubicBezTo>
                    <a:lnTo>
                      <a:pt x="1" y="2694"/>
                    </a:lnTo>
                    <a:cubicBezTo>
                      <a:pt x="1" y="4229"/>
                      <a:pt x="1226" y="5502"/>
                      <a:pt x="2762" y="5502"/>
                    </a:cubicBezTo>
                    <a:cubicBezTo>
                      <a:pt x="4271" y="5502"/>
                      <a:pt x="5476" y="4271"/>
                      <a:pt x="5502" y="2762"/>
                    </a:cubicBezTo>
                    <a:cubicBezTo>
                      <a:pt x="5502" y="1226"/>
                      <a:pt x="4229" y="1"/>
                      <a:pt x="26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Work Sans Light" pitchFamily="2" charset="0"/>
                </a:endParaRPr>
              </a:p>
            </p:txBody>
          </p:sp>
          <p:sp>
            <p:nvSpPr>
              <p:cNvPr id="95" name="Google Shape;476;p23">
                <a:extLst>
                  <a:ext uri="{FF2B5EF4-FFF2-40B4-BE49-F238E27FC236}">
                    <a16:creationId xmlns:a16="http://schemas.microsoft.com/office/drawing/2014/main" id="{DD20EF0D-BD91-AE5E-72F2-1A980B345690}"/>
                  </a:ext>
                </a:extLst>
              </p:cNvPr>
              <p:cNvSpPr/>
              <p:nvPr/>
            </p:nvSpPr>
            <p:spPr>
              <a:xfrm>
                <a:off x="4882714" y="1378780"/>
                <a:ext cx="1227262" cy="1227472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5503" extrusionOk="0">
                    <a:moveTo>
                      <a:pt x="2725" y="1"/>
                    </a:moveTo>
                    <a:cubicBezTo>
                      <a:pt x="1206" y="1"/>
                      <a:pt x="1" y="1286"/>
                      <a:pt x="1" y="2804"/>
                    </a:cubicBezTo>
                    <a:lnTo>
                      <a:pt x="1" y="5087"/>
                    </a:lnTo>
                    <a:cubicBezTo>
                      <a:pt x="1" y="5329"/>
                      <a:pt x="174" y="5503"/>
                      <a:pt x="395" y="5503"/>
                    </a:cubicBezTo>
                    <a:lnTo>
                      <a:pt x="2693" y="5503"/>
                    </a:lnTo>
                    <a:cubicBezTo>
                      <a:pt x="4229" y="5503"/>
                      <a:pt x="5502" y="4277"/>
                      <a:pt x="5502" y="2741"/>
                    </a:cubicBezTo>
                    <a:cubicBezTo>
                      <a:pt x="5476" y="1227"/>
                      <a:pt x="4271" y="1"/>
                      <a:pt x="2762" y="1"/>
                    </a:cubicBezTo>
                    <a:cubicBezTo>
                      <a:pt x="2750" y="1"/>
                      <a:pt x="2737" y="1"/>
                      <a:pt x="27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Work Sans Light" pitchFamily="2" charset="0"/>
                </a:endParaRPr>
              </a:p>
            </p:txBody>
          </p:sp>
          <p:sp>
            <p:nvSpPr>
              <p:cNvPr id="96" name="Google Shape;477;p23">
                <a:extLst>
                  <a:ext uri="{FF2B5EF4-FFF2-40B4-BE49-F238E27FC236}">
                    <a16:creationId xmlns:a16="http://schemas.microsoft.com/office/drawing/2014/main" id="{B8F9686B-D735-819D-3D07-B9FB9847B23B}"/>
                  </a:ext>
                </a:extLst>
              </p:cNvPr>
              <p:cNvSpPr/>
              <p:nvPr/>
            </p:nvSpPr>
            <p:spPr>
              <a:xfrm>
                <a:off x="3709655" y="2001328"/>
                <a:ext cx="1725796" cy="1697449"/>
              </a:xfrm>
              <a:custGeom>
                <a:avLst/>
                <a:gdLst/>
                <a:ahLst/>
                <a:cxnLst/>
                <a:rect l="l" t="t" r="r" b="b"/>
                <a:pathLst>
                  <a:path w="7737" h="7610" extrusionOk="0">
                    <a:moveTo>
                      <a:pt x="3874" y="0"/>
                    </a:moveTo>
                    <a:cubicBezTo>
                      <a:pt x="3679" y="0"/>
                      <a:pt x="3482" y="71"/>
                      <a:pt x="3329" y="213"/>
                    </a:cubicBezTo>
                    <a:lnTo>
                      <a:pt x="284" y="3259"/>
                    </a:lnTo>
                    <a:cubicBezTo>
                      <a:pt x="0" y="3564"/>
                      <a:pt x="0" y="4047"/>
                      <a:pt x="284" y="4331"/>
                    </a:cubicBezTo>
                    <a:lnTo>
                      <a:pt x="3329" y="7377"/>
                    </a:lnTo>
                    <a:cubicBezTo>
                      <a:pt x="3482" y="7532"/>
                      <a:pt x="3679" y="7609"/>
                      <a:pt x="3874" y="7609"/>
                    </a:cubicBezTo>
                    <a:cubicBezTo>
                      <a:pt x="4068" y="7609"/>
                      <a:pt x="4260" y="7532"/>
                      <a:pt x="4402" y="7377"/>
                    </a:cubicBezTo>
                    <a:lnTo>
                      <a:pt x="7448" y="4331"/>
                    </a:lnTo>
                    <a:cubicBezTo>
                      <a:pt x="7737" y="4047"/>
                      <a:pt x="7737" y="3564"/>
                      <a:pt x="7448" y="3259"/>
                    </a:cubicBezTo>
                    <a:lnTo>
                      <a:pt x="4402" y="213"/>
                    </a:lnTo>
                    <a:cubicBezTo>
                      <a:pt x="4260" y="71"/>
                      <a:pt x="4068" y="0"/>
                      <a:pt x="38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Work Sans Light" pitchFamily="2" charset="0"/>
                </a:endParaRPr>
              </a:p>
            </p:txBody>
          </p:sp>
        </p:grpSp>
        <p:grpSp>
          <p:nvGrpSpPr>
            <p:cNvPr id="46" name="Google Shape;478;p23">
              <a:extLst>
                <a:ext uri="{FF2B5EF4-FFF2-40B4-BE49-F238E27FC236}">
                  <a16:creationId xmlns:a16="http://schemas.microsoft.com/office/drawing/2014/main" id="{F5EDB906-9B29-1164-E844-6167B66806D6}"/>
                </a:ext>
              </a:extLst>
            </p:cNvPr>
            <p:cNvGrpSpPr/>
            <p:nvPr/>
          </p:nvGrpSpPr>
          <p:grpSpPr>
            <a:xfrm>
              <a:off x="3472013" y="1732199"/>
              <a:ext cx="2269439" cy="2302377"/>
              <a:chOff x="3472013" y="1732199"/>
              <a:chExt cx="2269439" cy="2302377"/>
            </a:xfrm>
          </p:grpSpPr>
          <p:grpSp>
            <p:nvGrpSpPr>
              <p:cNvPr id="47" name="Google Shape;479;p23">
                <a:extLst>
                  <a:ext uri="{FF2B5EF4-FFF2-40B4-BE49-F238E27FC236}">
                    <a16:creationId xmlns:a16="http://schemas.microsoft.com/office/drawing/2014/main" id="{842DA248-8094-1590-5834-24758ADA4C4C}"/>
                  </a:ext>
                </a:extLst>
              </p:cNvPr>
              <p:cNvGrpSpPr/>
              <p:nvPr/>
            </p:nvGrpSpPr>
            <p:grpSpPr>
              <a:xfrm>
                <a:off x="3488307" y="1759254"/>
                <a:ext cx="354753" cy="349292"/>
                <a:chOff x="2777520" y="2943383"/>
                <a:chExt cx="364485" cy="358874"/>
              </a:xfrm>
            </p:grpSpPr>
            <p:sp>
              <p:nvSpPr>
                <p:cNvPr id="53" name="Google Shape;480;p23">
                  <a:extLst>
                    <a:ext uri="{FF2B5EF4-FFF2-40B4-BE49-F238E27FC236}">
                      <a16:creationId xmlns:a16="http://schemas.microsoft.com/office/drawing/2014/main" id="{CA54BA89-A380-A86B-2EB8-0F6E1F4BC483}"/>
                    </a:ext>
                  </a:extLst>
                </p:cNvPr>
                <p:cNvSpPr/>
                <p:nvPr/>
              </p:nvSpPr>
              <p:spPr>
                <a:xfrm>
                  <a:off x="3089565" y="3131776"/>
                  <a:ext cx="52439" cy="38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80" extrusionOk="0">
                      <a:moveTo>
                        <a:pt x="64" y="0"/>
                      </a:moveTo>
                      <a:cubicBezTo>
                        <a:pt x="43" y="0"/>
                        <a:pt x="22" y="0"/>
                        <a:pt x="22" y="27"/>
                      </a:cubicBezTo>
                      <a:lnTo>
                        <a:pt x="22" y="69"/>
                      </a:lnTo>
                      <a:lnTo>
                        <a:pt x="22" y="111"/>
                      </a:lnTo>
                      <a:cubicBezTo>
                        <a:pt x="1" y="132"/>
                        <a:pt x="22" y="158"/>
                        <a:pt x="43" y="158"/>
                      </a:cubicBezTo>
                      <a:cubicBezTo>
                        <a:pt x="43" y="158"/>
                        <a:pt x="64" y="158"/>
                        <a:pt x="111" y="179"/>
                      </a:cubicBezTo>
                      <a:lnTo>
                        <a:pt x="174" y="179"/>
                      </a:lnTo>
                      <a:cubicBezTo>
                        <a:pt x="195" y="179"/>
                        <a:pt x="216" y="179"/>
                        <a:pt x="216" y="158"/>
                      </a:cubicBezTo>
                      <a:lnTo>
                        <a:pt x="216" y="111"/>
                      </a:lnTo>
                      <a:cubicBezTo>
                        <a:pt x="216" y="90"/>
                        <a:pt x="243" y="69"/>
                        <a:pt x="243" y="69"/>
                      </a:cubicBezTo>
                      <a:cubicBezTo>
                        <a:pt x="243" y="48"/>
                        <a:pt x="216" y="27"/>
                        <a:pt x="195" y="27"/>
                      </a:cubicBezTo>
                      <a:cubicBezTo>
                        <a:pt x="195" y="27"/>
                        <a:pt x="174" y="27"/>
                        <a:pt x="132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54" name="Google Shape;481;p23">
                  <a:extLst>
                    <a:ext uri="{FF2B5EF4-FFF2-40B4-BE49-F238E27FC236}">
                      <a16:creationId xmlns:a16="http://schemas.microsoft.com/office/drawing/2014/main" id="{53FDE74E-316F-3EBA-64B7-BEB4A6041082}"/>
                    </a:ext>
                  </a:extLst>
                </p:cNvPr>
                <p:cNvSpPr/>
                <p:nvPr/>
              </p:nvSpPr>
              <p:spPr>
                <a:xfrm>
                  <a:off x="3089565" y="3122712"/>
                  <a:ext cx="24170" cy="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264" extrusionOk="0">
                      <a:moveTo>
                        <a:pt x="43" y="0"/>
                      </a:moveTo>
                      <a:lnTo>
                        <a:pt x="22" y="21"/>
                      </a:lnTo>
                      <a:lnTo>
                        <a:pt x="22" y="111"/>
                      </a:lnTo>
                      <a:cubicBezTo>
                        <a:pt x="22" y="132"/>
                        <a:pt x="1" y="174"/>
                        <a:pt x="1" y="200"/>
                      </a:cubicBezTo>
                      <a:lnTo>
                        <a:pt x="1" y="221"/>
                      </a:lnTo>
                      <a:lnTo>
                        <a:pt x="64" y="263"/>
                      </a:lnTo>
                      <a:cubicBezTo>
                        <a:pt x="64" y="263"/>
                        <a:pt x="64" y="242"/>
                        <a:pt x="85" y="221"/>
                      </a:cubicBezTo>
                      <a:cubicBezTo>
                        <a:pt x="85" y="200"/>
                        <a:pt x="85" y="153"/>
                        <a:pt x="111" y="132"/>
                      </a:cubicBezTo>
                      <a:lnTo>
                        <a:pt x="111" y="42"/>
                      </a:ln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55" name="Google Shape;482;p23">
                  <a:extLst>
                    <a:ext uri="{FF2B5EF4-FFF2-40B4-BE49-F238E27FC236}">
                      <a16:creationId xmlns:a16="http://schemas.microsoft.com/office/drawing/2014/main" id="{171D71C4-94AC-AD28-DD7F-320C15117251}"/>
                    </a:ext>
                  </a:extLst>
                </p:cNvPr>
                <p:cNvSpPr/>
                <p:nvPr/>
              </p:nvSpPr>
              <p:spPr>
                <a:xfrm>
                  <a:off x="3070359" y="3179468"/>
                  <a:ext cx="52439" cy="4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231" extrusionOk="0">
                      <a:moveTo>
                        <a:pt x="90" y="0"/>
                      </a:moveTo>
                      <a:cubicBezTo>
                        <a:pt x="90" y="0"/>
                        <a:pt x="69" y="0"/>
                        <a:pt x="42" y="21"/>
                      </a:cubicBezTo>
                      <a:lnTo>
                        <a:pt x="0" y="111"/>
                      </a:lnTo>
                      <a:lnTo>
                        <a:pt x="0" y="153"/>
                      </a:lnTo>
                      <a:cubicBezTo>
                        <a:pt x="0" y="153"/>
                        <a:pt x="42" y="174"/>
                        <a:pt x="69" y="174"/>
                      </a:cubicBezTo>
                      <a:cubicBezTo>
                        <a:pt x="90" y="200"/>
                        <a:pt x="132" y="221"/>
                        <a:pt x="132" y="221"/>
                      </a:cubicBezTo>
                      <a:cubicBezTo>
                        <a:pt x="132" y="228"/>
                        <a:pt x="134" y="230"/>
                        <a:pt x="138" y="230"/>
                      </a:cubicBezTo>
                      <a:cubicBezTo>
                        <a:pt x="146" y="230"/>
                        <a:pt x="160" y="221"/>
                        <a:pt x="174" y="221"/>
                      </a:cubicBezTo>
                      <a:lnTo>
                        <a:pt x="221" y="132"/>
                      </a:lnTo>
                      <a:cubicBezTo>
                        <a:pt x="242" y="111"/>
                        <a:pt x="221" y="90"/>
                        <a:pt x="221" y="90"/>
                      </a:cubicBezTo>
                      <a:cubicBezTo>
                        <a:pt x="221" y="90"/>
                        <a:pt x="174" y="69"/>
                        <a:pt x="153" y="42"/>
                      </a:cubicBezTo>
                      <a:cubicBezTo>
                        <a:pt x="132" y="21"/>
                        <a:pt x="90" y="0"/>
                        <a:pt x="9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56" name="Google Shape;483;p23">
                  <a:extLst>
                    <a:ext uri="{FF2B5EF4-FFF2-40B4-BE49-F238E27FC236}">
                      <a16:creationId xmlns:a16="http://schemas.microsoft.com/office/drawing/2014/main" id="{D77A318F-E125-7AC4-41E7-8907F1094B37}"/>
                    </a:ext>
                  </a:extLst>
                </p:cNvPr>
                <p:cNvSpPr/>
                <p:nvPr/>
              </p:nvSpPr>
              <p:spPr>
                <a:xfrm>
                  <a:off x="3061296" y="3170404"/>
                  <a:ext cx="42081" cy="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264" extrusionOk="0">
                      <a:moveTo>
                        <a:pt x="132" y="0"/>
                      </a:moveTo>
                      <a:cubicBezTo>
                        <a:pt x="132" y="0"/>
                        <a:pt x="111" y="63"/>
                        <a:pt x="63" y="111"/>
                      </a:cubicBezTo>
                      <a:cubicBezTo>
                        <a:pt x="63" y="132"/>
                        <a:pt x="42" y="153"/>
                        <a:pt x="21" y="174"/>
                      </a:cubicBezTo>
                      <a:lnTo>
                        <a:pt x="0" y="195"/>
                      </a:lnTo>
                      <a:lnTo>
                        <a:pt x="63" y="263"/>
                      </a:lnTo>
                      <a:cubicBezTo>
                        <a:pt x="63" y="263"/>
                        <a:pt x="63" y="242"/>
                        <a:pt x="84" y="216"/>
                      </a:cubicBezTo>
                      <a:cubicBezTo>
                        <a:pt x="111" y="195"/>
                        <a:pt x="132" y="174"/>
                        <a:pt x="132" y="153"/>
                      </a:cubicBezTo>
                      <a:cubicBezTo>
                        <a:pt x="174" y="84"/>
                        <a:pt x="195" y="42"/>
                        <a:pt x="195" y="42"/>
                      </a:cubicBezTo>
                      <a:lnTo>
                        <a:pt x="132" y="0"/>
                      </a:ln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57" name="Google Shape;484;p23">
                  <a:extLst>
                    <a:ext uri="{FF2B5EF4-FFF2-40B4-BE49-F238E27FC236}">
                      <a16:creationId xmlns:a16="http://schemas.microsoft.com/office/drawing/2014/main" id="{5B6BCC67-8198-1B09-C176-3BF300126424}"/>
                    </a:ext>
                  </a:extLst>
                </p:cNvPr>
                <p:cNvSpPr/>
                <p:nvPr/>
              </p:nvSpPr>
              <p:spPr>
                <a:xfrm>
                  <a:off x="3028278" y="3222627"/>
                  <a:ext cx="51360" cy="50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" h="232" extrusionOk="0">
                      <a:moveTo>
                        <a:pt x="106" y="0"/>
                      </a:moveTo>
                      <a:lnTo>
                        <a:pt x="22" y="63"/>
                      </a:lnTo>
                      <a:cubicBezTo>
                        <a:pt x="22" y="63"/>
                        <a:pt x="1" y="84"/>
                        <a:pt x="22" y="105"/>
                      </a:cubicBezTo>
                      <a:cubicBezTo>
                        <a:pt x="22" y="105"/>
                        <a:pt x="43" y="132"/>
                        <a:pt x="64" y="153"/>
                      </a:cubicBezTo>
                      <a:cubicBezTo>
                        <a:pt x="85" y="195"/>
                        <a:pt x="106" y="216"/>
                        <a:pt x="106" y="216"/>
                      </a:cubicBezTo>
                      <a:cubicBezTo>
                        <a:pt x="106" y="226"/>
                        <a:pt x="112" y="232"/>
                        <a:pt x="122" y="232"/>
                      </a:cubicBezTo>
                      <a:cubicBezTo>
                        <a:pt x="131" y="232"/>
                        <a:pt x="143" y="226"/>
                        <a:pt x="153" y="216"/>
                      </a:cubicBezTo>
                      <a:cubicBezTo>
                        <a:pt x="153" y="216"/>
                        <a:pt x="174" y="216"/>
                        <a:pt x="195" y="195"/>
                      </a:cubicBezTo>
                      <a:cubicBezTo>
                        <a:pt x="216" y="195"/>
                        <a:pt x="216" y="174"/>
                        <a:pt x="216" y="174"/>
                      </a:cubicBezTo>
                      <a:cubicBezTo>
                        <a:pt x="237" y="153"/>
                        <a:pt x="237" y="132"/>
                        <a:pt x="237" y="132"/>
                      </a:cubicBezTo>
                      <a:cubicBezTo>
                        <a:pt x="237" y="132"/>
                        <a:pt x="216" y="84"/>
                        <a:pt x="195" y="63"/>
                      </a:cubicBezTo>
                      <a:cubicBezTo>
                        <a:pt x="174" y="42"/>
                        <a:pt x="153" y="0"/>
                        <a:pt x="153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58" name="Google Shape;485;p23">
                  <a:extLst>
                    <a:ext uri="{FF2B5EF4-FFF2-40B4-BE49-F238E27FC236}">
                      <a16:creationId xmlns:a16="http://schemas.microsoft.com/office/drawing/2014/main" id="{7C884EBB-B320-162B-B116-95E9A88D94A9}"/>
                    </a:ext>
                  </a:extLst>
                </p:cNvPr>
                <p:cNvSpPr/>
                <p:nvPr/>
              </p:nvSpPr>
              <p:spPr>
                <a:xfrm>
                  <a:off x="3022668" y="3212269"/>
                  <a:ext cx="52439" cy="47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222" extrusionOk="0">
                      <a:moveTo>
                        <a:pt x="179" y="1"/>
                      </a:moveTo>
                      <a:cubicBezTo>
                        <a:pt x="179" y="1"/>
                        <a:pt x="132" y="48"/>
                        <a:pt x="90" y="90"/>
                      </a:cubicBezTo>
                      <a:cubicBezTo>
                        <a:pt x="48" y="111"/>
                        <a:pt x="0" y="132"/>
                        <a:pt x="0" y="132"/>
                      </a:cubicBezTo>
                      <a:lnTo>
                        <a:pt x="27" y="222"/>
                      </a:lnTo>
                      <a:cubicBezTo>
                        <a:pt x="27" y="222"/>
                        <a:pt x="90" y="180"/>
                        <a:pt x="132" y="153"/>
                      </a:cubicBezTo>
                      <a:cubicBezTo>
                        <a:pt x="200" y="111"/>
                        <a:pt x="242" y="69"/>
                        <a:pt x="242" y="69"/>
                      </a:cubicBez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59" name="Google Shape;486;p23">
                  <a:extLst>
                    <a:ext uri="{FF2B5EF4-FFF2-40B4-BE49-F238E27FC236}">
                      <a16:creationId xmlns:a16="http://schemas.microsoft.com/office/drawing/2014/main" id="{59FAB1E8-4B15-C5EA-8E56-143ABC9C89B8}"/>
                    </a:ext>
                  </a:extLst>
                </p:cNvPr>
                <p:cNvSpPr/>
                <p:nvPr/>
              </p:nvSpPr>
              <p:spPr>
                <a:xfrm>
                  <a:off x="2980587" y="3248523"/>
                  <a:ext cx="47908" cy="49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228" extrusionOk="0">
                      <a:moveTo>
                        <a:pt x="137" y="1"/>
                      </a:moveTo>
                      <a:cubicBezTo>
                        <a:pt x="134" y="1"/>
                        <a:pt x="132" y="4"/>
                        <a:pt x="132" y="12"/>
                      </a:cubicBezTo>
                      <a:lnTo>
                        <a:pt x="90" y="12"/>
                      </a:lnTo>
                      <a:cubicBezTo>
                        <a:pt x="64" y="33"/>
                        <a:pt x="22" y="33"/>
                        <a:pt x="22" y="33"/>
                      </a:cubicBezTo>
                      <a:cubicBezTo>
                        <a:pt x="22" y="33"/>
                        <a:pt x="1" y="54"/>
                        <a:pt x="1" y="75"/>
                      </a:cubicBezTo>
                      <a:cubicBezTo>
                        <a:pt x="1" y="75"/>
                        <a:pt x="22" y="96"/>
                        <a:pt x="22" y="143"/>
                      </a:cubicBezTo>
                      <a:cubicBezTo>
                        <a:pt x="43" y="164"/>
                        <a:pt x="43" y="206"/>
                        <a:pt x="43" y="206"/>
                      </a:cubicBezTo>
                      <a:cubicBezTo>
                        <a:pt x="43" y="206"/>
                        <a:pt x="64" y="227"/>
                        <a:pt x="90" y="227"/>
                      </a:cubicBezTo>
                      <a:lnTo>
                        <a:pt x="174" y="206"/>
                      </a:lnTo>
                      <a:cubicBezTo>
                        <a:pt x="195" y="185"/>
                        <a:pt x="222" y="164"/>
                        <a:pt x="195" y="164"/>
                      </a:cubicBezTo>
                      <a:cubicBezTo>
                        <a:pt x="195" y="164"/>
                        <a:pt x="195" y="117"/>
                        <a:pt x="174" y="96"/>
                      </a:cubicBezTo>
                      <a:lnTo>
                        <a:pt x="174" y="33"/>
                      </a:lnTo>
                      <a:cubicBezTo>
                        <a:pt x="160" y="18"/>
                        <a:pt x="145" y="1"/>
                        <a:pt x="137" y="1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60" name="Google Shape;487;p23">
                  <a:extLst>
                    <a:ext uri="{FF2B5EF4-FFF2-40B4-BE49-F238E27FC236}">
                      <a16:creationId xmlns:a16="http://schemas.microsoft.com/office/drawing/2014/main" id="{C7A97661-0629-6201-FE9A-DF60CC69B6D1}"/>
                    </a:ext>
                  </a:extLst>
                </p:cNvPr>
                <p:cNvSpPr/>
                <p:nvPr/>
              </p:nvSpPr>
              <p:spPr>
                <a:xfrm>
                  <a:off x="2971523" y="3240755"/>
                  <a:ext cx="56971" cy="33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" h="153" extrusionOk="0">
                      <a:moveTo>
                        <a:pt x="237" y="0"/>
                      </a:moveTo>
                      <a:cubicBezTo>
                        <a:pt x="237" y="0"/>
                        <a:pt x="216" y="21"/>
                        <a:pt x="195" y="21"/>
                      </a:cubicBezTo>
                      <a:cubicBezTo>
                        <a:pt x="174" y="21"/>
                        <a:pt x="153" y="48"/>
                        <a:pt x="132" y="48"/>
                      </a:cubicBezTo>
                      <a:cubicBezTo>
                        <a:pt x="85" y="69"/>
                        <a:pt x="64" y="69"/>
                        <a:pt x="43" y="69"/>
                      </a:cubicBezTo>
                      <a:lnTo>
                        <a:pt x="1" y="69"/>
                      </a:lnTo>
                      <a:lnTo>
                        <a:pt x="22" y="153"/>
                      </a:lnTo>
                      <a:lnTo>
                        <a:pt x="64" y="153"/>
                      </a:lnTo>
                      <a:cubicBezTo>
                        <a:pt x="85" y="153"/>
                        <a:pt x="106" y="132"/>
                        <a:pt x="153" y="132"/>
                      </a:cubicBezTo>
                      <a:cubicBezTo>
                        <a:pt x="174" y="132"/>
                        <a:pt x="195" y="111"/>
                        <a:pt x="237" y="111"/>
                      </a:cubicBezTo>
                      <a:lnTo>
                        <a:pt x="264" y="90"/>
                      </a:lnTo>
                      <a:lnTo>
                        <a:pt x="237" y="0"/>
                      </a:ln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61" name="Google Shape;488;p23">
                  <a:extLst>
                    <a:ext uri="{FF2B5EF4-FFF2-40B4-BE49-F238E27FC236}">
                      <a16:creationId xmlns:a16="http://schemas.microsoft.com/office/drawing/2014/main" id="{9527DE9A-DD17-ACE8-DED8-0AFAF199520B}"/>
                    </a:ext>
                  </a:extLst>
                </p:cNvPr>
                <p:cNvSpPr/>
                <p:nvPr/>
              </p:nvSpPr>
              <p:spPr>
                <a:xfrm>
                  <a:off x="2928363" y="3255429"/>
                  <a:ext cx="37765" cy="46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" h="217" extrusionOk="0">
                      <a:moveTo>
                        <a:pt x="43" y="1"/>
                      </a:moveTo>
                      <a:cubicBezTo>
                        <a:pt x="22" y="1"/>
                        <a:pt x="1" y="1"/>
                        <a:pt x="1" y="22"/>
                      </a:cubicBezTo>
                      <a:lnTo>
                        <a:pt x="1" y="85"/>
                      </a:lnTo>
                      <a:lnTo>
                        <a:pt x="1" y="174"/>
                      </a:lnTo>
                      <a:cubicBezTo>
                        <a:pt x="1" y="174"/>
                        <a:pt x="1" y="195"/>
                        <a:pt x="22" y="195"/>
                      </a:cubicBezTo>
                      <a:cubicBezTo>
                        <a:pt x="22" y="195"/>
                        <a:pt x="43" y="216"/>
                        <a:pt x="69" y="216"/>
                      </a:cubicBezTo>
                      <a:lnTo>
                        <a:pt x="111" y="216"/>
                      </a:lnTo>
                      <a:cubicBezTo>
                        <a:pt x="132" y="216"/>
                        <a:pt x="153" y="195"/>
                        <a:pt x="153" y="174"/>
                      </a:cubicBezTo>
                      <a:lnTo>
                        <a:pt x="153" y="111"/>
                      </a:lnTo>
                      <a:cubicBezTo>
                        <a:pt x="174" y="85"/>
                        <a:pt x="174" y="43"/>
                        <a:pt x="174" y="43"/>
                      </a:cubicBezTo>
                      <a:cubicBezTo>
                        <a:pt x="174" y="22"/>
                        <a:pt x="153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62" name="Google Shape;489;p23">
                  <a:extLst>
                    <a:ext uri="{FF2B5EF4-FFF2-40B4-BE49-F238E27FC236}">
                      <a16:creationId xmlns:a16="http://schemas.microsoft.com/office/drawing/2014/main" id="{A6D6951C-D53B-453B-0BC8-EE8B3144E252}"/>
                    </a:ext>
                  </a:extLst>
                </p:cNvPr>
                <p:cNvSpPr/>
                <p:nvPr/>
              </p:nvSpPr>
              <p:spPr>
                <a:xfrm>
                  <a:off x="2919300" y="3250897"/>
                  <a:ext cx="56971" cy="2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" h="106" extrusionOk="0">
                      <a:moveTo>
                        <a:pt x="22" y="1"/>
                      </a:moveTo>
                      <a:lnTo>
                        <a:pt x="1" y="85"/>
                      </a:lnTo>
                      <a:lnTo>
                        <a:pt x="43" y="85"/>
                      </a:lnTo>
                      <a:cubicBezTo>
                        <a:pt x="64" y="106"/>
                        <a:pt x="85" y="106"/>
                        <a:pt x="132" y="106"/>
                      </a:cubicBezTo>
                      <a:lnTo>
                        <a:pt x="264" y="106"/>
                      </a:lnTo>
                      <a:lnTo>
                        <a:pt x="243" y="22"/>
                      </a:lnTo>
                      <a:lnTo>
                        <a:pt x="43" y="22"/>
                      </a:lnTo>
                      <a:cubicBezTo>
                        <a:pt x="43" y="1"/>
                        <a:pt x="22" y="1"/>
                        <a:pt x="22" y="1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63" name="Google Shape;490;p23">
                  <a:extLst>
                    <a:ext uri="{FF2B5EF4-FFF2-40B4-BE49-F238E27FC236}">
                      <a16:creationId xmlns:a16="http://schemas.microsoft.com/office/drawing/2014/main" id="{F03BE829-F82E-A54D-52A4-904B3794BCEB}"/>
                    </a:ext>
                  </a:extLst>
                </p:cNvPr>
                <p:cNvSpPr/>
                <p:nvPr/>
              </p:nvSpPr>
              <p:spPr>
                <a:xfrm>
                  <a:off x="2867076" y="3236223"/>
                  <a:ext cx="47908" cy="5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243" extrusionOk="0">
                      <a:moveTo>
                        <a:pt x="111" y="0"/>
                      </a:moveTo>
                      <a:cubicBezTo>
                        <a:pt x="90" y="0"/>
                        <a:pt x="64" y="0"/>
                        <a:pt x="64" y="21"/>
                      </a:cubicBezTo>
                      <a:cubicBezTo>
                        <a:pt x="64" y="21"/>
                        <a:pt x="43" y="42"/>
                        <a:pt x="43" y="90"/>
                      </a:cubicBezTo>
                      <a:cubicBezTo>
                        <a:pt x="22" y="111"/>
                        <a:pt x="1" y="153"/>
                        <a:pt x="1" y="153"/>
                      </a:cubicBezTo>
                      <a:cubicBezTo>
                        <a:pt x="1" y="153"/>
                        <a:pt x="1" y="174"/>
                        <a:pt x="22" y="200"/>
                      </a:cubicBezTo>
                      <a:lnTo>
                        <a:pt x="111" y="242"/>
                      </a:lnTo>
                      <a:cubicBezTo>
                        <a:pt x="111" y="242"/>
                        <a:pt x="153" y="242"/>
                        <a:pt x="153" y="221"/>
                      </a:cubicBezTo>
                      <a:cubicBezTo>
                        <a:pt x="153" y="221"/>
                        <a:pt x="174" y="174"/>
                        <a:pt x="174" y="153"/>
                      </a:cubicBezTo>
                      <a:cubicBezTo>
                        <a:pt x="195" y="132"/>
                        <a:pt x="222" y="90"/>
                        <a:pt x="222" y="90"/>
                      </a:cubicBezTo>
                      <a:cubicBezTo>
                        <a:pt x="222" y="69"/>
                        <a:pt x="222" y="69"/>
                        <a:pt x="195" y="42"/>
                      </a:cubicBezTo>
                      <a:lnTo>
                        <a:pt x="111" y="0"/>
                      </a:ln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64" name="Google Shape;491;p23">
                  <a:extLst>
                    <a:ext uri="{FF2B5EF4-FFF2-40B4-BE49-F238E27FC236}">
                      <a16:creationId xmlns:a16="http://schemas.microsoft.com/office/drawing/2014/main" id="{9698E018-C90B-11DB-369D-D8947B3346F6}"/>
                    </a:ext>
                  </a:extLst>
                </p:cNvPr>
                <p:cNvSpPr/>
                <p:nvPr/>
              </p:nvSpPr>
              <p:spPr>
                <a:xfrm>
                  <a:off x="2867076" y="3231691"/>
                  <a:ext cx="56971" cy="37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" h="174" extrusionOk="0">
                      <a:moveTo>
                        <a:pt x="43" y="0"/>
                      </a:moveTo>
                      <a:lnTo>
                        <a:pt x="1" y="63"/>
                      </a:lnTo>
                      <a:cubicBezTo>
                        <a:pt x="1" y="63"/>
                        <a:pt x="22" y="63"/>
                        <a:pt x="43" y="90"/>
                      </a:cubicBezTo>
                      <a:cubicBezTo>
                        <a:pt x="64" y="90"/>
                        <a:pt x="90" y="111"/>
                        <a:pt x="111" y="132"/>
                      </a:cubicBezTo>
                      <a:lnTo>
                        <a:pt x="243" y="174"/>
                      </a:lnTo>
                      <a:lnTo>
                        <a:pt x="264" y="90"/>
                      </a:lnTo>
                      <a:cubicBezTo>
                        <a:pt x="264" y="90"/>
                        <a:pt x="195" y="90"/>
                        <a:pt x="153" y="42"/>
                      </a:cubicBezTo>
                      <a:cubicBezTo>
                        <a:pt x="132" y="42"/>
                        <a:pt x="111" y="21"/>
                        <a:pt x="90" y="21"/>
                      </a:cubicBezTo>
                      <a:cubicBezTo>
                        <a:pt x="64" y="0"/>
                        <a:pt x="43" y="0"/>
                        <a:pt x="43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65" name="Google Shape;492;p23">
                  <a:extLst>
                    <a:ext uri="{FF2B5EF4-FFF2-40B4-BE49-F238E27FC236}">
                      <a16:creationId xmlns:a16="http://schemas.microsoft.com/office/drawing/2014/main" id="{CA28F307-2C38-2DC5-B95C-71CACB107497}"/>
                    </a:ext>
                  </a:extLst>
                </p:cNvPr>
                <p:cNvSpPr/>
                <p:nvPr/>
              </p:nvSpPr>
              <p:spPr>
                <a:xfrm>
                  <a:off x="2819385" y="3203206"/>
                  <a:ext cx="52439" cy="51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238" extrusionOk="0">
                      <a:moveTo>
                        <a:pt x="111" y="1"/>
                      </a:moveTo>
                      <a:cubicBezTo>
                        <a:pt x="111" y="1"/>
                        <a:pt x="90" y="22"/>
                        <a:pt x="69" y="43"/>
                      </a:cubicBezTo>
                      <a:cubicBezTo>
                        <a:pt x="48" y="64"/>
                        <a:pt x="1" y="111"/>
                        <a:pt x="1" y="111"/>
                      </a:cubicBezTo>
                      <a:lnTo>
                        <a:pt x="1" y="153"/>
                      </a:lnTo>
                      <a:cubicBezTo>
                        <a:pt x="1" y="153"/>
                        <a:pt x="22" y="174"/>
                        <a:pt x="48" y="174"/>
                      </a:cubicBezTo>
                      <a:cubicBezTo>
                        <a:pt x="48" y="195"/>
                        <a:pt x="69" y="222"/>
                        <a:pt x="69" y="222"/>
                      </a:cubicBezTo>
                      <a:cubicBezTo>
                        <a:pt x="80" y="232"/>
                        <a:pt x="90" y="237"/>
                        <a:pt x="98" y="237"/>
                      </a:cubicBezTo>
                      <a:cubicBezTo>
                        <a:pt x="106" y="237"/>
                        <a:pt x="111" y="232"/>
                        <a:pt x="111" y="222"/>
                      </a:cubicBezTo>
                      <a:cubicBezTo>
                        <a:pt x="111" y="222"/>
                        <a:pt x="153" y="195"/>
                        <a:pt x="180" y="174"/>
                      </a:cubicBezTo>
                      <a:cubicBezTo>
                        <a:pt x="201" y="153"/>
                        <a:pt x="222" y="132"/>
                        <a:pt x="222" y="132"/>
                      </a:cubicBezTo>
                      <a:cubicBezTo>
                        <a:pt x="243" y="111"/>
                        <a:pt x="243" y="90"/>
                        <a:pt x="222" y="90"/>
                      </a:cubicBezTo>
                      <a:lnTo>
                        <a:pt x="153" y="1"/>
                      </a:ln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66" name="Google Shape;493;p23">
                  <a:extLst>
                    <a:ext uri="{FF2B5EF4-FFF2-40B4-BE49-F238E27FC236}">
                      <a16:creationId xmlns:a16="http://schemas.microsoft.com/office/drawing/2014/main" id="{0D0BB405-827F-D2BF-9880-6C80ABB6E0EF}"/>
                    </a:ext>
                  </a:extLst>
                </p:cNvPr>
                <p:cNvSpPr/>
                <p:nvPr/>
              </p:nvSpPr>
              <p:spPr>
                <a:xfrm>
                  <a:off x="2829743" y="3194142"/>
                  <a:ext cx="46613" cy="51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238" extrusionOk="0">
                      <a:moveTo>
                        <a:pt x="63" y="1"/>
                      </a:moveTo>
                      <a:lnTo>
                        <a:pt x="0" y="43"/>
                      </a:lnTo>
                      <a:cubicBezTo>
                        <a:pt x="0" y="43"/>
                        <a:pt x="42" y="85"/>
                        <a:pt x="84" y="153"/>
                      </a:cubicBezTo>
                      <a:lnTo>
                        <a:pt x="174" y="237"/>
                      </a:lnTo>
                      <a:lnTo>
                        <a:pt x="216" y="174"/>
                      </a:lnTo>
                      <a:cubicBezTo>
                        <a:pt x="216" y="174"/>
                        <a:pt x="174" y="132"/>
                        <a:pt x="132" y="85"/>
                      </a:cubicBezTo>
                      <a:cubicBezTo>
                        <a:pt x="105" y="43"/>
                        <a:pt x="63" y="1"/>
                        <a:pt x="63" y="1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67" name="Google Shape;494;p23">
                  <a:extLst>
                    <a:ext uri="{FF2B5EF4-FFF2-40B4-BE49-F238E27FC236}">
                      <a16:creationId xmlns:a16="http://schemas.microsoft.com/office/drawing/2014/main" id="{CC5E1694-F301-4488-4849-F16AEE7FA414}"/>
                    </a:ext>
                  </a:extLst>
                </p:cNvPr>
                <p:cNvSpPr/>
                <p:nvPr/>
              </p:nvSpPr>
              <p:spPr>
                <a:xfrm>
                  <a:off x="2786583" y="3155514"/>
                  <a:ext cx="52439" cy="45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210" extrusionOk="0">
                      <a:moveTo>
                        <a:pt x="153" y="1"/>
                      </a:moveTo>
                      <a:cubicBezTo>
                        <a:pt x="153" y="1"/>
                        <a:pt x="132" y="22"/>
                        <a:pt x="90" y="22"/>
                      </a:cubicBezTo>
                      <a:cubicBezTo>
                        <a:pt x="69" y="48"/>
                        <a:pt x="21" y="69"/>
                        <a:pt x="21" y="69"/>
                      </a:cubicBezTo>
                      <a:cubicBezTo>
                        <a:pt x="21" y="69"/>
                        <a:pt x="0" y="90"/>
                        <a:pt x="0" y="111"/>
                      </a:cubicBezTo>
                      <a:lnTo>
                        <a:pt x="42" y="180"/>
                      </a:lnTo>
                      <a:cubicBezTo>
                        <a:pt x="42" y="194"/>
                        <a:pt x="56" y="209"/>
                        <a:pt x="71" y="209"/>
                      </a:cubicBezTo>
                      <a:cubicBezTo>
                        <a:pt x="77" y="209"/>
                        <a:pt x="84" y="207"/>
                        <a:pt x="90" y="201"/>
                      </a:cubicBezTo>
                      <a:cubicBezTo>
                        <a:pt x="90" y="201"/>
                        <a:pt x="132" y="201"/>
                        <a:pt x="153" y="180"/>
                      </a:cubicBezTo>
                      <a:cubicBezTo>
                        <a:pt x="200" y="180"/>
                        <a:pt x="221" y="153"/>
                        <a:pt x="221" y="153"/>
                      </a:cubicBezTo>
                      <a:cubicBezTo>
                        <a:pt x="242" y="153"/>
                        <a:pt x="242" y="132"/>
                        <a:pt x="242" y="111"/>
                      </a:cubicBezTo>
                      <a:lnTo>
                        <a:pt x="221" y="111"/>
                      </a:lnTo>
                      <a:lnTo>
                        <a:pt x="221" y="69"/>
                      </a:lnTo>
                      <a:cubicBezTo>
                        <a:pt x="221" y="69"/>
                        <a:pt x="221" y="48"/>
                        <a:pt x="200" y="48"/>
                      </a:cubicBezTo>
                      <a:lnTo>
                        <a:pt x="200" y="22"/>
                      </a:lnTo>
                      <a:cubicBezTo>
                        <a:pt x="200" y="1"/>
                        <a:pt x="174" y="1"/>
                        <a:pt x="153" y="1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68" name="Google Shape;495;p23">
                  <a:extLst>
                    <a:ext uri="{FF2B5EF4-FFF2-40B4-BE49-F238E27FC236}">
                      <a16:creationId xmlns:a16="http://schemas.microsoft.com/office/drawing/2014/main" id="{F0D2BE92-4C0D-00A4-CBFE-503E4CD7E8D4}"/>
                    </a:ext>
                  </a:extLst>
                </p:cNvPr>
                <p:cNvSpPr/>
                <p:nvPr/>
              </p:nvSpPr>
              <p:spPr>
                <a:xfrm>
                  <a:off x="2810321" y="3146450"/>
                  <a:ext cx="33233" cy="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264" extrusionOk="0">
                      <a:moveTo>
                        <a:pt x="64" y="1"/>
                      </a:moveTo>
                      <a:lnTo>
                        <a:pt x="1" y="22"/>
                      </a:lnTo>
                      <a:lnTo>
                        <a:pt x="1" y="64"/>
                      </a:lnTo>
                      <a:cubicBezTo>
                        <a:pt x="1" y="64"/>
                        <a:pt x="1" y="90"/>
                        <a:pt x="22" y="90"/>
                      </a:cubicBezTo>
                      <a:lnTo>
                        <a:pt x="22" y="153"/>
                      </a:lnTo>
                      <a:cubicBezTo>
                        <a:pt x="43" y="174"/>
                        <a:pt x="64" y="195"/>
                        <a:pt x="64" y="222"/>
                      </a:cubicBezTo>
                      <a:cubicBezTo>
                        <a:pt x="90" y="243"/>
                        <a:pt x="90" y="264"/>
                        <a:pt x="90" y="264"/>
                      </a:cubicBezTo>
                      <a:lnTo>
                        <a:pt x="153" y="222"/>
                      </a:lnTo>
                      <a:cubicBezTo>
                        <a:pt x="153" y="222"/>
                        <a:pt x="153" y="195"/>
                        <a:pt x="132" y="174"/>
                      </a:cubicBezTo>
                      <a:cubicBezTo>
                        <a:pt x="132" y="174"/>
                        <a:pt x="111" y="132"/>
                        <a:pt x="111" y="111"/>
                      </a:cubicBezTo>
                      <a:cubicBezTo>
                        <a:pt x="111" y="111"/>
                        <a:pt x="90" y="90"/>
                        <a:pt x="90" y="64"/>
                      </a:cubicBezTo>
                      <a:lnTo>
                        <a:pt x="90" y="43"/>
                      </a:lnTo>
                      <a:cubicBezTo>
                        <a:pt x="90" y="22"/>
                        <a:pt x="64" y="1"/>
                        <a:pt x="64" y="1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69" name="Google Shape;496;p23">
                  <a:extLst>
                    <a:ext uri="{FF2B5EF4-FFF2-40B4-BE49-F238E27FC236}">
                      <a16:creationId xmlns:a16="http://schemas.microsoft.com/office/drawing/2014/main" id="{C8B425F5-FABB-24FC-E26B-0B20C76EAD8E}"/>
                    </a:ext>
                  </a:extLst>
                </p:cNvPr>
                <p:cNvSpPr/>
                <p:nvPr/>
              </p:nvSpPr>
              <p:spPr>
                <a:xfrm>
                  <a:off x="2777520" y="3103290"/>
                  <a:ext cx="46613" cy="38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180" extrusionOk="0">
                      <a:moveTo>
                        <a:pt x="42" y="1"/>
                      </a:moveTo>
                      <a:cubicBezTo>
                        <a:pt x="21" y="1"/>
                        <a:pt x="21" y="27"/>
                        <a:pt x="21" y="48"/>
                      </a:cubicBezTo>
                      <a:cubicBezTo>
                        <a:pt x="21" y="48"/>
                        <a:pt x="21" y="69"/>
                        <a:pt x="0" y="90"/>
                      </a:cubicBezTo>
                      <a:cubicBezTo>
                        <a:pt x="21" y="111"/>
                        <a:pt x="21" y="132"/>
                        <a:pt x="21" y="132"/>
                      </a:cubicBezTo>
                      <a:cubicBezTo>
                        <a:pt x="21" y="151"/>
                        <a:pt x="21" y="167"/>
                        <a:pt x="29" y="167"/>
                      </a:cubicBezTo>
                      <a:cubicBezTo>
                        <a:pt x="32" y="167"/>
                        <a:pt x="36" y="165"/>
                        <a:pt x="42" y="159"/>
                      </a:cubicBezTo>
                      <a:cubicBezTo>
                        <a:pt x="42" y="159"/>
                        <a:pt x="84" y="180"/>
                        <a:pt x="111" y="180"/>
                      </a:cubicBezTo>
                      <a:lnTo>
                        <a:pt x="195" y="180"/>
                      </a:lnTo>
                      <a:cubicBezTo>
                        <a:pt x="195" y="159"/>
                        <a:pt x="216" y="159"/>
                        <a:pt x="216" y="132"/>
                      </a:cubicBezTo>
                      <a:lnTo>
                        <a:pt x="216" y="90"/>
                      </a:lnTo>
                      <a:lnTo>
                        <a:pt x="216" y="48"/>
                      </a:lnTo>
                      <a:cubicBezTo>
                        <a:pt x="216" y="27"/>
                        <a:pt x="195" y="1"/>
                        <a:pt x="195" y="1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70" name="Google Shape;497;p23">
                  <a:extLst>
                    <a:ext uri="{FF2B5EF4-FFF2-40B4-BE49-F238E27FC236}">
                      <a16:creationId xmlns:a16="http://schemas.microsoft.com/office/drawing/2014/main" id="{51A0A3F8-4FE2-A02A-0B74-03654C349CEE}"/>
                    </a:ext>
                  </a:extLst>
                </p:cNvPr>
                <p:cNvSpPr/>
                <p:nvPr/>
              </p:nvSpPr>
              <p:spPr>
                <a:xfrm>
                  <a:off x="2805789" y="3094227"/>
                  <a:ext cx="18343" cy="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" h="264" extrusionOk="0">
                      <a:moveTo>
                        <a:pt x="22" y="1"/>
                      </a:moveTo>
                      <a:cubicBezTo>
                        <a:pt x="22" y="1"/>
                        <a:pt x="1" y="69"/>
                        <a:pt x="1" y="132"/>
                      </a:cubicBezTo>
                      <a:cubicBezTo>
                        <a:pt x="1" y="201"/>
                        <a:pt x="22" y="264"/>
                        <a:pt x="22" y="264"/>
                      </a:cubicBezTo>
                      <a:lnTo>
                        <a:pt x="85" y="243"/>
                      </a:lnTo>
                      <a:lnTo>
                        <a:pt x="85" y="132"/>
                      </a:lnTo>
                      <a:lnTo>
                        <a:pt x="85" y="22"/>
                      </a:lnTo>
                      <a:lnTo>
                        <a:pt x="22" y="1"/>
                      </a:ln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71" name="Google Shape;498;p23">
                  <a:extLst>
                    <a:ext uri="{FF2B5EF4-FFF2-40B4-BE49-F238E27FC236}">
                      <a16:creationId xmlns:a16="http://schemas.microsoft.com/office/drawing/2014/main" id="{A2B60AAF-BD71-9B79-D84C-CB24FF5F703D}"/>
                    </a:ext>
                  </a:extLst>
                </p:cNvPr>
                <p:cNvSpPr/>
                <p:nvPr/>
              </p:nvSpPr>
              <p:spPr>
                <a:xfrm>
                  <a:off x="2786583" y="3042003"/>
                  <a:ext cx="52439" cy="45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211" extrusionOk="0">
                      <a:moveTo>
                        <a:pt x="90" y="1"/>
                      </a:moveTo>
                      <a:cubicBezTo>
                        <a:pt x="69" y="1"/>
                        <a:pt x="42" y="1"/>
                        <a:pt x="42" y="22"/>
                      </a:cubicBezTo>
                      <a:lnTo>
                        <a:pt x="0" y="111"/>
                      </a:lnTo>
                      <a:cubicBezTo>
                        <a:pt x="0" y="132"/>
                        <a:pt x="21" y="153"/>
                        <a:pt x="21" y="153"/>
                      </a:cubicBezTo>
                      <a:cubicBezTo>
                        <a:pt x="21" y="153"/>
                        <a:pt x="69" y="180"/>
                        <a:pt x="90" y="180"/>
                      </a:cubicBezTo>
                      <a:cubicBezTo>
                        <a:pt x="132" y="201"/>
                        <a:pt x="153" y="201"/>
                        <a:pt x="153" y="201"/>
                      </a:cubicBezTo>
                      <a:cubicBezTo>
                        <a:pt x="160" y="208"/>
                        <a:pt x="167" y="210"/>
                        <a:pt x="174" y="210"/>
                      </a:cubicBezTo>
                      <a:cubicBezTo>
                        <a:pt x="189" y="210"/>
                        <a:pt x="200" y="201"/>
                        <a:pt x="200" y="201"/>
                      </a:cubicBezTo>
                      <a:lnTo>
                        <a:pt x="200" y="180"/>
                      </a:lnTo>
                      <a:cubicBezTo>
                        <a:pt x="221" y="153"/>
                        <a:pt x="221" y="153"/>
                        <a:pt x="221" y="132"/>
                      </a:cubicBezTo>
                      <a:lnTo>
                        <a:pt x="221" y="111"/>
                      </a:lnTo>
                      <a:cubicBezTo>
                        <a:pt x="242" y="111"/>
                        <a:pt x="242" y="90"/>
                        <a:pt x="242" y="90"/>
                      </a:cubicBezTo>
                      <a:cubicBezTo>
                        <a:pt x="242" y="90"/>
                        <a:pt x="242" y="69"/>
                        <a:pt x="221" y="48"/>
                      </a:cubicBezTo>
                      <a:cubicBezTo>
                        <a:pt x="221" y="48"/>
                        <a:pt x="200" y="48"/>
                        <a:pt x="153" y="22"/>
                      </a:cubicBezTo>
                      <a:cubicBezTo>
                        <a:pt x="132" y="22"/>
                        <a:pt x="90" y="1"/>
                        <a:pt x="90" y="1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72" name="Google Shape;499;p23">
                  <a:extLst>
                    <a:ext uri="{FF2B5EF4-FFF2-40B4-BE49-F238E27FC236}">
                      <a16:creationId xmlns:a16="http://schemas.microsoft.com/office/drawing/2014/main" id="{A7B99E03-9C10-CEA7-EF2F-24B394E583E7}"/>
                    </a:ext>
                  </a:extLst>
                </p:cNvPr>
                <p:cNvSpPr/>
                <p:nvPr/>
              </p:nvSpPr>
              <p:spPr>
                <a:xfrm>
                  <a:off x="2810321" y="3042003"/>
                  <a:ext cx="33233" cy="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" h="264" extrusionOk="0">
                      <a:moveTo>
                        <a:pt x="90" y="1"/>
                      </a:moveTo>
                      <a:lnTo>
                        <a:pt x="64" y="22"/>
                      </a:lnTo>
                      <a:cubicBezTo>
                        <a:pt x="64" y="48"/>
                        <a:pt x="43" y="90"/>
                        <a:pt x="22" y="111"/>
                      </a:cubicBezTo>
                      <a:lnTo>
                        <a:pt x="22" y="153"/>
                      </a:lnTo>
                      <a:cubicBezTo>
                        <a:pt x="1" y="180"/>
                        <a:pt x="1" y="180"/>
                        <a:pt x="1" y="201"/>
                      </a:cubicBezTo>
                      <a:lnTo>
                        <a:pt x="1" y="243"/>
                      </a:lnTo>
                      <a:lnTo>
                        <a:pt x="64" y="264"/>
                      </a:lnTo>
                      <a:cubicBezTo>
                        <a:pt x="64" y="264"/>
                        <a:pt x="90" y="243"/>
                        <a:pt x="90" y="222"/>
                      </a:cubicBezTo>
                      <a:lnTo>
                        <a:pt x="90" y="180"/>
                      </a:lnTo>
                      <a:cubicBezTo>
                        <a:pt x="90" y="180"/>
                        <a:pt x="111" y="153"/>
                        <a:pt x="111" y="132"/>
                      </a:cubicBezTo>
                      <a:cubicBezTo>
                        <a:pt x="111" y="111"/>
                        <a:pt x="132" y="90"/>
                        <a:pt x="132" y="69"/>
                      </a:cubicBezTo>
                      <a:lnTo>
                        <a:pt x="153" y="48"/>
                      </a:lnTo>
                      <a:lnTo>
                        <a:pt x="90" y="1"/>
                      </a:ln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73" name="Google Shape;500;p23">
                  <a:extLst>
                    <a:ext uri="{FF2B5EF4-FFF2-40B4-BE49-F238E27FC236}">
                      <a16:creationId xmlns:a16="http://schemas.microsoft.com/office/drawing/2014/main" id="{A57F8A46-FF77-72AF-8DB5-BF2F7EB7EB17}"/>
                    </a:ext>
                  </a:extLst>
                </p:cNvPr>
                <p:cNvSpPr/>
                <p:nvPr/>
              </p:nvSpPr>
              <p:spPr>
                <a:xfrm>
                  <a:off x="2819385" y="2991291"/>
                  <a:ext cx="52439" cy="4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231" extrusionOk="0">
                      <a:moveTo>
                        <a:pt x="98" y="0"/>
                      </a:moveTo>
                      <a:cubicBezTo>
                        <a:pt x="90" y="0"/>
                        <a:pt x="80" y="7"/>
                        <a:pt x="69" y="20"/>
                      </a:cubicBezTo>
                      <a:cubicBezTo>
                        <a:pt x="69" y="20"/>
                        <a:pt x="48" y="20"/>
                        <a:pt x="48" y="41"/>
                      </a:cubicBezTo>
                      <a:cubicBezTo>
                        <a:pt x="22" y="62"/>
                        <a:pt x="1" y="83"/>
                        <a:pt x="1" y="83"/>
                      </a:cubicBezTo>
                      <a:lnTo>
                        <a:pt x="1" y="125"/>
                      </a:lnTo>
                      <a:cubicBezTo>
                        <a:pt x="1" y="125"/>
                        <a:pt x="48" y="152"/>
                        <a:pt x="69" y="173"/>
                      </a:cubicBezTo>
                      <a:lnTo>
                        <a:pt x="111" y="215"/>
                      </a:lnTo>
                      <a:cubicBezTo>
                        <a:pt x="122" y="225"/>
                        <a:pt x="132" y="231"/>
                        <a:pt x="140" y="231"/>
                      </a:cubicBezTo>
                      <a:cubicBezTo>
                        <a:pt x="148" y="231"/>
                        <a:pt x="153" y="225"/>
                        <a:pt x="153" y="215"/>
                      </a:cubicBezTo>
                      <a:lnTo>
                        <a:pt x="222" y="152"/>
                      </a:lnTo>
                      <a:cubicBezTo>
                        <a:pt x="243" y="125"/>
                        <a:pt x="243" y="125"/>
                        <a:pt x="222" y="104"/>
                      </a:cubicBezTo>
                      <a:cubicBezTo>
                        <a:pt x="222" y="104"/>
                        <a:pt x="201" y="83"/>
                        <a:pt x="180" y="62"/>
                      </a:cubicBezTo>
                      <a:cubicBezTo>
                        <a:pt x="153" y="41"/>
                        <a:pt x="111" y="20"/>
                        <a:pt x="111" y="20"/>
                      </a:cubicBezTo>
                      <a:cubicBezTo>
                        <a:pt x="111" y="7"/>
                        <a:pt x="106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74" name="Google Shape;501;p23">
                  <a:extLst>
                    <a:ext uri="{FF2B5EF4-FFF2-40B4-BE49-F238E27FC236}">
                      <a16:creationId xmlns:a16="http://schemas.microsoft.com/office/drawing/2014/main" id="{7AEEEA47-5DC7-A692-D45B-56FB966469A0}"/>
                    </a:ext>
                  </a:extLst>
                </p:cNvPr>
                <p:cNvSpPr/>
                <p:nvPr/>
              </p:nvSpPr>
              <p:spPr>
                <a:xfrm>
                  <a:off x="2829743" y="3000138"/>
                  <a:ext cx="46613" cy="5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" h="243" extrusionOk="0">
                      <a:moveTo>
                        <a:pt x="174" y="0"/>
                      </a:moveTo>
                      <a:lnTo>
                        <a:pt x="84" y="84"/>
                      </a:lnTo>
                      <a:cubicBezTo>
                        <a:pt x="42" y="132"/>
                        <a:pt x="0" y="195"/>
                        <a:pt x="0" y="195"/>
                      </a:cubicBezTo>
                      <a:lnTo>
                        <a:pt x="63" y="242"/>
                      </a:lnTo>
                      <a:cubicBezTo>
                        <a:pt x="63" y="242"/>
                        <a:pt x="105" y="174"/>
                        <a:pt x="132" y="153"/>
                      </a:cubicBezTo>
                      <a:cubicBezTo>
                        <a:pt x="174" y="111"/>
                        <a:pt x="216" y="63"/>
                        <a:pt x="216" y="63"/>
                      </a:cubicBezTo>
                      <a:lnTo>
                        <a:pt x="174" y="0"/>
                      </a:ln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75" name="Google Shape;502;p23">
                  <a:extLst>
                    <a:ext uri="{FF2B5EF4-FFF2-40B4-BE49-F238E27FC236}">
                      <a16:creationId xmlns:a16="http://schemas.microsoft.com/office/drawing/2014/main" id="{BAE62C10-0C92-E901-18E0-F6D756442416}"/>
                    </a:ext>
                  </a:extLst>
                </p:cNvPr>
                <p:cNvSpPr/>
                <p:nvPr/>
              </p:nvSpPr>
              <p:spPr>
                <a:xfrm>
                  <a:off x="2867076" y="2956979"/>
                  <a:ext cx="47908" cy="4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231" extrusionOk="0">
                      <a:moveTo>
                        <a:pt x="111" y="0"/>
                      </a:moveTo>
                      <a:lnTo>
                        <a:pt x="22" y="48"/>
                      </a:lnTo>
                      <a:cubicBezTo>
                        <a:pt x="1" y="48"/>
                        <a:pt x="1" y="69"/>
                        <a:pt x="1" y="90"/>
                      </a:cubicBezTo>
                      <a:cubicBezTo>
                        <a:pt x="1" y="90"/>
                        <a:pt x="22" y="111"/>
                        <a:pt x="43" y="153"/>
                      </a:cubicBezTo>
                      <a:cubicBezTo>
                        <a:pt x="43" y="179"/>
                        <a:pt x="64" y="221"/>
                        <a:pt x="64" y="221"/>
                      </a:cubicBezTo>
                      <a:cubicBezTo>
                        <a:pt x="64" y="221"/>
                        <a:pt x="76" y="231"/>
                        <a:pt x="90" y="231"/>
                      </a:cubicBezTo>
                      <a:cubicBezTo>
                        <a:pt x="97" y="231"/>
                        <a:pt x="104" y="228"/>
                        <a:pt x="111" y="221"/>
                      </a:cubicBezTo>
                      <a:lnTo>
                        <a:pt x="195" y="179"/>
                      </a:lnTo>
                      <a:cubicBezTo>
                        <a:pt x="222" y="179"/>
                        <a:pt x="222" y="153"/>
                        <a:pt x="222" y="132"/>
                      </a:cubicBezTo>
                      <a:cubicBezTo>
                        <a:pt x="222" y="132"/>
                        <a:pt x="195" y="111"/>
                        <a:pt x="174" y="90"/>
                      </a:cubicBezTo>
                      <a:cubicBezTo>
                        <a:pt x="174" y="48"/>
                        <a:pt x="153" y="21"/>
                        <a:pt x="153" y="21"/>
                      </a:cubicBezTo>
                      <a:cubicBezTo>
                        <a:pt x="153" y="0"/>
                        <a:pt x="111" y="0"/>
                        <a:pt x="111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76" name="Google Shape;503;p23">
                  <a:extLst>
                    <a:ext uri="{FF2B5EF4-FFF2-40B4-BE49-F238E27FC236}">
                      <a16:creationId xmlns:a16="http://schemas.microsoft.com/office/drawing/2014/main" id="{76A81660-3E1C-8069-1B79-E23B14AD769C}"/>
                    </a:ext>
                  </a:extLst>
                </p:cNvPr>
                <p:cNvSpPr/>
                <p:nvPr/>
              </p:nvSpPr>
              <p:spPr>
                <a:xfrm>
                  <a:off x="2867076" y="2976185"/>
                  <a:ext cx="56971" cy="37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" h="175" extrusionOk="0">
                      <a:moveTo>
                        <a:pt x="243" y="1"/>
                      </a:moveTo>
                      <a:cubicBezTo>
                        <a:pt x="243" y="1"/>
                        <a:pt x="174" y="1"/>
                        <a:pt x="111" y="43"/>
                      </a:cubicBezTo>
                      <a:cubicBezTo>
                        <a:pt x="90" y="43"/>
                        <a:pt x="64" y="64"/>
                        <a:pt x="43" y="90"/>
                      </a:cubicBezTo>
                      <a:cubicBezTo>
                        <a:pt x="22" y="111"/>
                        <a:pt x="1" y="111"/>
                        <a:pt x="1" y="111"/>
                      </a:cubicBezTo>
                      <a:lnTo>
                        <a:pt x="43" y="174"/>
                      </a:lnTo>
                      <a:cubicBezTo>
                        <a:pt x="43" y="174"/>
                        <a:pt x="64" y="174"/>
                        <a:pt x="90" y="153"/>
                      </a:cubicBezTo>
                      <a:cubicBezTo>
                        <a:pt x="111" y="153"/>
                        <a:pt x="132" y="132"/>
                        <a:pt x="153" y="111"/>
                      </a:cubicBezTo>
                      <a:cubicBezTo>
                        <a:pt x="195" y="90"/>
                        <a:pt x="264" y="64"/>
                        <a:pt x="264" y="64"/>
                      </a:cubicBezTo>
                      <a:lnTo>
                        <a:pt x="243" y="1"/>
                      </a:ln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77" name="Google Shape;504;p23">
                  <a:extLst>
                    <a:ext uri="{FF2B5EF4-FFF2-40B4-BE49-F238E27FC236}">
                      <a16:creationId xmlns:a16="http://schemas.microsoft.com/office/drawing/2014/main" id="{F6D25EE8-E0C2-A6DA-35AA-B34FDB757175}"/>
                    </a:ext>
                  </a:extLst>
                </p:cNvPr>
                <p:cNvSpPr/>
                <p:nvPr/>
              </p:nvSpPr>
              <p:spPr>
                <a:xfrm>
                  <a:off x="2928363" y="2943383"/>
                  <a:ext cx="37765" cy="46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" h="216" extrusionOk="0">
                      <a:moveTo>
                        <a:pt x="22" y="0"/>
                      </a:moveTo>
                      <a:cubicBezTo>
                        <a:pt x="1" y="0"/>
                        <a:pt x="1" y="21"/>
                        <a:pt x="1" y="42"/>
                      </a:cubicBezTo>
                      <a:lnTo>
                        <a:pt x="1" y="111"/>
                      </a:lnTo>
                      <a:lnTo>
                        <a:pt x="1" y="174"/>
                      </a:lnTo>
                      <a:cubicBezTo>
                        <a:pt x="1" y="195"/>
                        <a:pt x="22" y="216"/>
                        <a:pt x="43" y="216"/>
                      </a:cubicBezTo>
                      <a:cubicBezTo>
                        <a:pt x="43" y="216"/>
                        <a:pt x="69" y="195"/>
                        <a:pt x="90" y="195"/>
                      </a:cubicBezTo>
                      <a:lnTo>
                        <a:pt x="132" y="195"/>
                      </a:lnTo>
                      <a:cubicBezTo>
                        <a:pt x="153" y="195"/>
                        <a:pt x="174" y="195"/>
                        <a:pt x="174" y="174"/>
                      </a:cubicBezTo>
                      <a:cubicBezTo>
                        <a:pt x="174" y="174"/>
                        <a:pt x="174" y="132"/>
                        <a:pt x="153" y="111"/>
                      </a:cubicBezTo>
                      <a:lnTo>
                        <a:pt x="153" y="21"/>
                      </a:lnTo>
                      <a:cubicBezTo>
                        <a:pt x="153" y="21"/>
                        <a:pt x="132" y="0"/>
                        <a:pt x="111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78" name="Google Shape;505;p23">
                  <a:extLst>
                    <a:ext uri="{FF2B5EF4-FFF2-40B4-BE49-F238E27FC236}">
                      <a16:creationId xmlns:a16="http://schemas.microsoft.com/office/drawing/2014/main" id="{FE9E5375-F504-1CC6-4963-B048035D9D5C}"/>
                    </a:ext>
                  </a:extLst>
                </p:cNvPr>
                <p:cNvSpPr/>
                <p:nvPr/>
              </p:nvSpPr>
              <p:spPr>
                <a:xfrm>
                  <a:off x="2919300" y="2969711"/>
                  <a:ext cx="56971" cy="20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" h="94" extrusionOk="0">
                      <a:moveTo>
                        <a:pt x="194" y="0"/>
                      </a:moveTo>
                      <a:cubicBezTo>
                        <a:pt x="175" y="0"/>
                        <a:pt x="153" y="3"/>
                        <a:pt x="132" y="10"/>
                      </a:cubicBezTo>
                      <a:lnTo>
                        <a:pt x="43" y="10"/>
                      </a:lnTo>
                      <a:cubicBezTo>
                        <a:pt x="22" y="31"/>
                        <a:pt x="1" y="31"/>
                        <a:pt x="1" y="31"/>
                      </a:cubicBezTo>
                      <a:lnTo>
                        <a:pt x="22" y="94"/>
                      </a:lnTo>
                      <a:lnTo>
                        <a:pt x="43" y="94"/>
                      </a:lnTo>
                      <a:cubicBezTo>
                        <a:pt x="64" y="94"/>
                        <a:pt x="111" y="94"/>
                        <a:pt x="132" y="73"/>
                      </a:cubicBezTo>
                      <a:lnTo>
                        <a:pt x="243" y="73"/>
                      </a:lnTo>
                      <a:lnTo>
                        <a:pt x="264" y="10"/>
                      </a:lnTo>
                      <a:cubicBezTo>
                        <a:pt x="264" y="10"/>
                        <a:pt x="233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79" name="Google Shape;506;p23">
                  <a:extLst>
                    <a:ext uri="{FF2B5EF4-FFF2-40B4-BE49-F238E27FC236}">
                      <a16:creationId xmlns:a16="http://schemas.microsoft.com/office/drawing/2014/main" id="{EDB6BDA5-DCF6-1DA2-AD71-FAF6A45D8E15}"/>
                    </a:ext>
                  </a:extLst>
                </p:cNvPr>
                <p:cNvSpPr/>
                <p:nvPr/>
              </p:nvSpPr>
              <p:spPr>
                <a:xfrm>
                  <a:off x="2980587" y="2945973"/>
                  <a:ext cx="47908" cy="4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231" extrusionOk="0">
                      <a:moveTo>
                        <a:pt x="69" y="1"/>
                      </a:moveTo>
                      <a:cubicBezTo>
                        <a:pt x="53" y="1"/>
                        <a:pt x="43" y="15"/>
                        <a:pt x="43" y="30"/>
                      </a:cubicBezTo>
                      <a:cubicBezTo>
                        <a:pt x="43" y="30"/>
                        <a:pt x="43" y="51"/>
                        <a:pt x="22" y="99"/>
                      </a:cubicBezTo>
                      <a:cubicBezTo>
                        <a:pt x="22" y="120"/>
                        <a:pt x="1" y="162"/>
                        <a:pt x="1" y="162"/>
                      </a:cubicBezTo>
                      <a:cubicBezTo>
                        <a:pt x="1" y="183"/>
                        <a:pt x="22" y="204"/>
                        <a:pt x="22" y="204"/>
                      </a:cubicBezTo>
                      <a:lnTo>
                        <a:pt x="90" y="204"/>
                      </a:lnTo>
                      <a:lnTo>
                        <a:pt x="111" y="230"/>
                      </a:lnTo>
                      <a:lnTo>
                        <a:pt x="132" y="230"/>
                      </a:lnTo>
                      <a:cubicBezTo>
                        <a:pt x="132" y="230"/>
                        <a:pt x="153" y="230"/>
                        <a:pt x="174" y="204"/>
                      </a:cubicBezTo>
                      <a:lnTo>
                        <a:pt x="174" y="141"/>
                      </a:lnTo>
                      <a:cubicBezTo>
                        <a:pt x="195" y="99"/>
                        <a:pt x="195" y="72"/>
                        <a:pt x="195" y="72"/>
                      </a:cubicBezTo>
                      <a:cubicBezTo>
                        <a:pt x="222" y="51"/>
                        <a:pt x="195" y="30"/>
                        <a:pt x="174" y="30"/>
                      </a:cubicBezTo>
                      <a:lnTo>
                        <a:pt x="90" y="9"/>
                      </a:lnTo>
                      <a:cubicBezTo>
                        <a:pt x="82" y="3"/>
                        <a:pt x="75" y="1"/>
                        <a:pt x="69" y="1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80" name="Google Shape;507;p23">
                  <a:extLst>
                    <a:ext uri="{FF2B5EF4-FFF2-40B4-BE49-F238E27FC236}">
                      <a16:creationId xmlns:a16="http://schemas.microsoft.com/office/drawing/2014/main" id="{A793863A-A408-84DC-2A40-56A16C25B714}"/>
                    </a:ext>
                  </a:extLst>
                </p:cNvPr>
                <p:cNvSpPr/>
                <p:nvPr/>
              </p:nvSpPr>
              <p:spPr>
                <a:xfrm>
                  <a:off x="2971523" y="2971653"/>
                  <a:ext cx="56971" cy="28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" h="133" extrusionOk="0">
                      <a:moveTo>
                        <a:pt x="22" y="1"/>
                      </a:moveTo>
                      <a:lnTo>
                        <a:pt x="1" y="64"/>
                      </a:lnTo>
                      <a:cubicBezTo>
                        <a:pt x="1" y="64"/>
                        <a:pt x="22" y="64"/>
                        <a:pt x="43" y="85"/>
                      </a:cubicBezTo>
                      <a:lnTo>
                        <a:pt x="132" y="85"/>
                      </a:lnTo>
                      <a:cubicBezTo>
                        <a:pt x="153" y="111"/>
                        <a:pt x="174" y="111"/>
                        <a:pt x="195" y="132"/>
                      </a:cubicBezTo>
                      <a:lnTo>
                        <a:pt x="237" y="132"/>
                      </a:lnTo>
                      <a:lnTo>
                        <a:pt x="264" y="64"/>
                      </a:lnTo>
                      <a:lnTo>
                        <a:pt x="237" y="43"/>
                      </a:lnTo>
                      <a:cubicBezTo>
                        <a:pt x="195" y="43"/>
                        <a:pt x="174" y="22"/>
                        <a:pt x="153" y="22"/>
                      </a:cubicBezTo>
                      <a:cubicBezTo>
                        <a:pt x="106" y="1"/>
                        <a:pt x="85" y="1"/>
                        <a:pt x="64" y="1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81" name="Google Shape;508;p23">
                  <a:extLst>
                    <a:ext uri="{FF2B5EF4-FFF2-40B4-BE49-F238E27FC236}">
                      <a16:creationId xmlns:a16="http://schemas.microsoft.com/office/drawing/2014/main" id="{0AFC251F-2664-5A12-BDBD-AC499B0EE14E}"/>
                    </a:ext>
                  </a:extLst>
                </p:cNvPr>
                <p:cNvSpPr/>
                <p:nvPr/>
              </p:nvSpPr>
              <p:spPr>
                <a:xfrm>
                  <a:off x="3028278" y="2971653"/>
                  <a:ext cx="51360" cy="511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" h="237" extrusionOk="0">
                      <a:moveTo>
                        <a:pt x="153" y="1"/>
                      </a:moveTo>
                      <a:cubicBezTo>
                        <a:pt x="132" y="1"/>
                        <a:pt x="106" y="1"/>
                        <a:pt x="106" y="22"/>
                      </a:cubicBezTo>
                      <a:cubicBezTo>
                        <a:pt x="106" y="22"/>
                        <a:pt x="85" y="43"/>
                        <a:pt x="64" y="64"/>
                      </a:cubicBezTo>
                      <a:cubicBezTo>
                        <a:pt x="43" y="85"/>
                        <a:pt x="22" y="132"/>
                        <a:pt x="22" y="132"/>
                      </a:cubicBezTo>
                      <a:cubicBezTo>
                        <a:pt x="1" y="132"/>
                        <a:pt x="22" y="153"/>
                        <a:pt x="22" y="174"/>
                      </a:cubicBezTo>
                      <a:lnTo>
                        <a:pt x="106" y="216"/>
                      </a:lnTo>
                      <a:cubicBezTo>
                        <a:pt x="106" y="230"/>
                        <a:pt x="112" y="236"/>
                        <a:pt x="122" y="236"/>
                      </a:cubicBezTo>
                      <a:cubicBezTo>
                        <a:pt x="131" y="236"/>
                        <a:pt x="143" y="230"/>
                        <a:pt x="153" y="216"/>
                      </a:cubicBezTo>
                      <a:lnTo>
                        <a:pt x="195" y="174"/>
                      </a:lnTo>
                      <a:cubicBezTo>
                        <a:pt x="216" y="132"/>
                        <a:pt x="237" y="111"/>
                        <a:pt x="237" y="111"/>
                      </a:cubicBezTo>
                      <a:cubicBezTo>
                        <a:pt x="237" y="85"/>
                        <a:pt x="237" y="64"/>
                        <a:pt x="216" y="64"/>
                      </a:cubicBezTo>
                      <a:cubicBezTo>
                        <a:pt x="216" y="64"/>
                        <a:pt x="216" y="43"/>
                        <a:pt x="195" y="22"/>
                      </a:cubicBezTo>
                      <a:cubicBezTo>
                        <a:pt x="174" y="22"/>
                        <a:pt x="153" y="1"/>
                        <a:pt x="153" y="1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82" name="Google Shape;509;p23">
                  <a:extLst>
                    <a:ext uri="{FF2B5EF4-FFF2-40B4-BE49-F238E27FC236}">
                      <a16:creationId xmlns:a16="http://schemas.microsoft.com/office/drawing/2014/main" id="{1BAD6BF7-A295-7393-DC6F-29020C77D39B}"/>
                    </a:ext>
                  </a:extLst>
                </p:cNvPr>
                <p:cNvSpPr/>
                <p:nvPr/>
              </p:nvSpPr>
              <p:spPr>
                <a:xfrm>
                  <a:off x="3022668" y="2985248"/>
                  <a:ext cx="52439" cy="47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222" extrusionOk="0">
                      <a:moveTo>
                        <a:pt x="27" y="1"/>
                      </a:moveTo>
                      <a:lnTo>
                        <a:pt x="0" y="69"/>
                      </a:lnTo>
                      <a:cubicBezTo>
                        <a:pt x="0" y="69"/>
                        <a:pt x="48" y="90"/>
                        <a:pt x="90" y="132"/>
                      </a:cubicBezTo>
                      <a:cubicBezTo>
                        <a:pt x="132" y="180"/>
                        <a:pt x="179" y="222"/>
                        <a:pt x="179" y="222"/>
                      </a:cubicBezTo>
                      <a:lnTo>
                        <a:pt x="242" y="153"/>
                      </a:lnTo>
                      <a:cubicBezTo>
                        <a:pt x="242" y="153"/>
                        <a:pt x="200" y="111"/>
                        <a:pt x="132" y="69"/>
                      </a:cubicBezTo>
                      <a:cubicBezTo>
                        <a:pt x="90" y="22"/>
                        <a:pt x="27" y="1"/>
                        <a:pt x="27" y="1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83" name="Google Shape;510;p23">
                  <a:extLst>
                    <a:ext uri="{FF2B5EF4-FFF2-40B4-BE49-F238E27FC236}">
                      <a16:creationId xmlns:a16="http://schemas.microsoft.com/office/drawing/2014/main" id="{BA03C605-1886-22A7-2F17-2663B374C59B}"/>
                    </a:ext>
                  </a:extLst>
                </p:cNvPr>
                <p:cNvSpPr/>
                <p:nvPr/>
              </p:nvSpPr>
              <p:spPr>
                <a:xfrm>
                  <a:off x="3070359" y="3014813"/>
                  <a:ext cx="52439" cy="48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226" extrusionOk="0">
                      <a:moveTo>
                        <a:pt x="145" y="1"/>
                      </a:moveTo>
                      <a:cubicBezTo>
                        <a:pt x="137" y="1"/>
                        <a:pt x="132" y="6"/>
                        <a:pt x="132" y="16"/>
                      </a:cubicBezTo>
                      <a:cubicBezTo>
                        <a:pt x="132" y="16"/>
                        <a:pt x="90" y="16"/>
                        <a:pt x="69" y="43"/>
                      </a:cubicBezTo>
                      <a:cubicBezTo>
                        <a:pt x="42" y="64"/>
                        <a:pt x="0" y="85"/>
                        <a:pt x="0" y="85"/>
                      </a:cubicBezTo>
                      <a:lnTo>
                        <a:pt x="0" y="127"/>
                      </a:lnTo>
                      <a:lnTo>
                        <a:pt x="42" y="216"/>
                      </a:lnTo>
                      <a:cubicBezTo>
                        <a:pt x="60" y="216"/>
                        <a:pt x="75" y="226"/>
                        <a:pt x="83" y="226"/>
                      </a:cubicBezTo>
                      <a:cubicBezTo>
                        <a:pt x="87" y="226"/>
                        <a:pt x="90" y="223"/>
                        <a:pt x="90" y="216"/>
                      </a:cubicBezTo>
                      <a:cubicBezTo>
                        <a:pt x="90" y="216"/>
                        <a:pt x="132" y="195"/>
                        <a:pt x="153" y="195"/>
                      </a:cubicBezTo>
                      <a:cubicBezTo>
                        <a:pt x="174" y="174"/>
                        <a:pt x="221" y="148"/>
                        <a:pt x="221" y="148"/>
                      </a:cubicBezTo>
                      <a:cubicBezTo>
                        <a:pt x="221" y="127"/>
                        <a:pt x="242" y="106"/>
                        <a:pt x="221" y="85"/>
                      </a:cubicBezTo>
                      <a:lnTo>
                        <a:pt x="174" y="16"/>
                      </a:lnTo>
                      <a:cubicBezTo>
                        <a:pt x="163" y="6"/>
                        <a:pt x="153" y="1"/>
                        <a:pt x="145" y="1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84" name="Google Shape;511;p23">
                  <a:extLst>
                    <a:ext uri="{FF2B5EF4-FFF2-40B4-BE49-F238E27FC236}">
                      <a16:creationId xmlns:a16="http://schemas.microsoft.com/office/drawing/2014/main" id="{1DB871B0-2F91-6646-1F8C-FCEA19771321}"/>
                    </a:ext>
                  </a:extLst>
                </p:cNvPr>
                <p:cNvSpPr/>
                <p:nvPr/>
              </p:nvSpPr>
              <p:spPr>
                <a:xfrm>
                  <a:off x="3061296" y="3018266"/>
                  <a:ext cx="42081" cy="52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243" extrusionOk="0">
                      <a:moveTo>
                        <a:pt x="63" y="0"/>
                      </a:moveTo>
                      <a:lnTo>
                        <a:pt x="0" y="69"/>
                      </a:lnTo>
                      <a:lnTo>
                        <a:pt x="21" y="90"/>
                      </a:lnTo>
                      <a:cubicBezTo>
                        <a:pt x="42" y="111"/>
                        <a:pt x="63" y="132"/>
                        <a:pt x="63" y="158"/>
                      </a:cubicBezTo>
                      <a:cubicBezTo>
                        <a:pt x="111" y="200"/>
                        <a:pt x="132" y="242"/>
                        <a:pt x="132" y="242"/>
                      </a:cubicBezTo>
                      <a:lnTo>
                        <a:pt x="195" y="221"/>
                      </a:lnTo>
                      <a:cubicBezTo>
                        <a:pt x="195" y="221"/>
                        <a:pt x="174" y="158"/>
                        <a:pt x="132" y="111"/>
                      </a:cubicBezTo>
                      <a:cubicBezTo>
                        <a:pt x="132" y="69"/>
                        <a:pt x="111" y="48"/>
                        <a:pt x="84" y="27"/>
                      </a:cubicBezTo>
                      <a:cubicBezTo>
                        <a:pt x="63" y="27"/>
                        <a:pt x="63" y="0"/>
                        <a:pt x="63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85" name="Google Shape;512;p23">
                  <a:extLst>
                    <a:ext uri="{FF2B5EF4-FFF2-40B4-BE49-F238E27FC236}">
                      <a16:creationId xmlns:a16="http://schemas.microsoft.com/office/drawing/2014/main" id="{A05B5DAF-35EA-FD03-DA88-B994B5D7A746}"/>
                    </a:ext>
                  </a:extLst>
                </p:cNvPr>
                <p:cNvSpPr/>
                <p:nvPr/>
              </p:nvSpPr>
              <p:spPr>
                <a:xfrm>
                  <a:off x="3089565" y="3073079"/>
                  <a:ext cx="52439" cy="40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189" extrusionOk="0">
                      <a:moveTo>
                        <a:pt x="192" y="1"/>
                      </a:moveTo>
                      <a:cubicBezTo>
                        <a:pt x="186" y="1"/>
                        <a:pt x="180" y="3"/>
                        <a:pt x="174" y="9"/>
                      </a:cubicBezTo>
                      <a:lnTo>
                        <a:pt x="111" y="9"/>
                      </a:lnTo>
                      <a:cubicBezTo>
                        <a:pt x="64" y="9"/>
                        <a:pt x="43" y="36"/>
                        <a:pt x="43" y="36"/>
                      </a:cubicBezTo>
                      <a:cubicBezTo>
                        <a:pt x="22" y="36"/>
                        <a:pt x="1" y="57"/>
                        <a:pt x="22" y="57"/>
                      </a:cubicBezTo>
                      <a:lnTo>
                        <a:pt x="22" y="120"/>
                      </a:lnTo>
                      <a:lnTo>
                        <a:pt x="22" y="167"/>
                      </a:lnTo>
                      <a:cubicBezTo>
                        <a:pt x="22" y="167"/>
                        <a:pt x="43" y="188"/>
                        <a:pt x="64" y="188"/>
                      </a:cubicBezTo>
                      <a:cubicBezTo>
                        <a:pt x="64" y="188"/>
                        <a:pt x="111" y="188"/>
                        <a:pt x="132" y="167"/>
                      </a:cubicBezTo>
                      <a:lnTo>
                        <a:pt x="195" y="167"/>
                      </a:lnTo>
                      <a:cubicBezTo>
                        <a:pt x="216" y="167"/>
                        <a:pt x="243" y="141"/>
                        <a:pt x="243" y="120"/>
                      </a:cubicBezTo>
                      <a:cubicBezTo>
                        <a:pt x="243" y="120"/>
                        <a:pt x="216" y="99"/>
                        <a:pt x="216" y="78"/>
                      </a:cubicBezTo>
                      <a:lnTo>
                        <a:pt x="216" y="36"/>
                      </a:lnTo>
                      <a:cubicBezTo>
                        <a:pt x="216" y="17"/>
                        <a:pt x="206" y="1"/>
                        <a:pt x="192" y="1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86" name="Google Shape;513;p23">
                  <a:extLst>
                    <a:ext uri="{FF2B5EF4-FFF2-40B4-BE49-F238E27FC236}">
                      <a16:creationId xmlns:a16="http://schemas.microsoft.com/office/drawing/2014/main" id="{B4AC91F7-060A-F946-911F-FCF2465F5EC2}"/>
                    </a:ext>
                  </a:extLst>
                </p:cNvPr>
                <p:cNvSpPr/>
                <p:nvPr/>
              </p:nvSpPr>
              <p:spPr>
                <a:xfrm>
                  <a:off x="3089565" y="3065957"/>
                  <a:ext cx="24170" cy="56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" h="264" extrusionOk="0">
                      <a:moveTo>
                        <a:pt x="64" y="0"/>
                      </a:moveTo>
                      <a:lnTo>
                        <a:pt x="1" y="21"/>
                      </a:lnTo>
                      <a:lnTo>
                        <a:pt x="1" y="69"/>
                      </a:lnTo>
                      <a:cubicBezTo>
                        <a:pt x="1" y="90"/>
                        <a:pt x="22" y="111"/>
                        <a:pt x="22" y="153"/>
                      </a:cubicBezTo>
                      <a:lnTo>
                        <a:pt x="22" y="221"/>
                      </a:lnTo>
                      <a:cubicBezTo>
                        <a:pt x="43" y="242"/>
                        <a:pt x="43" y="263"/>
                        <a:pt x="43" y="263"/>
                      </a:cubicBezTo>
                      <a:lnTo>
                        <a:pt x="111" y="263"/>
                      </a:lnTo>
                      <a:lnTo>
                        <a:pt x="111" y="221"/>
                      </a:lnTo>
                      <a:lnTo>
                        <a:pt x="111" y="132"/>
                      </a:lnTo>
                      <a:cubicBezTo>
                        <a:pt x="85" y="90"/>
                        <a:pt x="85" y="69"/>
                        <a:pt x="85" y="42"/>
                      </a:cubicBezTo>
                      <a:cubicBezTo>
                        <a:pt x="64" y="21"/>
                        <a:pt x="64" y="0"/>
                        <a:pt x="64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87" name="Google Shape;514;p23">
                  <a:extLst>
                    <a:ext uri="{FF2B5EF4-FFF2-40B4-BE49-F238E27FC236}">
                      <a16:creationId xmlns:a16="http://schemas.microsoft.com/office/drawing/2014/main" id="{2E8EEE21-EBAE-F1EC-1FE5-4C4AA28B887E}"/>
                    </a:ext>
                  </a:extLst>
                </p:cNvPr>
                <p:cNvSpPr/>
                <p:nvPr/>
              </p:nvSpPr>
              <p:spPr>
                <a:xfrm>
                  <a:off x="2843338" y="3009202"/>
                  <a:ext cx="231769" cy="227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" h="1053" extrusionOk="0">
                      <a:moveTo>
                        <a:pt x="547" y="21"/>
                      </a:moveTo>
                      <a:cubicBezTo>
                        <a:pt x="810" y="21"/>
                        <a:pt x="1031" y="242"/>
                        <a:pt x="1031" y="526"/>
                      </a:cubicBezTo>
                      <a:cubicBezTo>
                        <a:pt x="1031" y="789"/>
                        <a:pt x="810" y="1010"/>
                        <a:pt x="547" y="1010"/>
                      </a:cubicBezTo>
                      <a:cubicBezTo>
                        <a:pt x="263" y="1010"/>
                        <a:pt x="42" y="789"/>
                        <a:pt x="42" y="526"/>
                      </a:cubicBezTo>
                      <a:cubicBezTo>
                        <a:pt x="42" y="242"/>
                        <a:pt x="263" y="21"/>
                        <a:pt x="547" y="21"/>
                      </a:cubicBezTo>
                      <a:close/>
                      <a:moveTo>
                        <a:pt x="547" y="0"/>
                      </a:moveTo>
                      <a:cubicBezTo>
                        <a:pt x="242" y="0"/>
                        <a:pt x="0" y="221"/>
                        <a:pt x="0" y="526"/>
                      </a:cubicBezTo>
                      <a:cubicBezTo>
                        <a:pt x="0" y="810"/>
                        <a:pt x="242" y="1052"/>
                        <a:pt x="547" y="1052"/>
                      </a:cubicBezTo>
                      <a:cubicBezTo>
                        <a:pt x="831" y="1052"/>
                        <a:pt x="1073" y="810"/>
                        <a:pt x="1073" y="526"/>
                      </a:cubicBezTo>
                      <a:cubicBezTo>
                        <a:pt x="1073" y="221"/>
                        <a:pt x="831" y="0"/>
                        <a:pt x="547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</p:grpSp>
          <p:grpSp>
            <p:nvGrpSpPr>
              <p:cNvPr id="48" name="Google Shape;515;p23">
                <a:extLst>
                  <a:ext uri="{FF2B5EF4-FFF2-40B4-BE49-F238E27FC236}">
                    <a16:creationId xmlns:a16="http://schemas.microsoft.com/office/drawing/2014/main" id="{E02FFFEF-32E0-CCFD-EF65-D0447B5087DE}"/>
                  </a:ext>
                </a:extLst>
              </p:cNvPr>
              <p:cNvGrpSpPr/>
              <p:nvPr/>
            </p:nvGrpSpPr>
            <p:grpSpPr>
              <a:xfrm>
                <a:off x="5311465" y="3712066"/>
                <a:ext cx="395712" cy="257507"/>
                <a:chOff x="4938534" y="4106757"/>
                <a:chExt cx="406567" cy="264571"/>
              </a:xfrm>
            </p:grpSpPr>
            <p:sp>
              <p:nvSpPr>
                <p:cNvPr id="51" name="Google Shape;516;p23">
                  <a:extLst>
                    <a:ext uri="{FF2B5EF4-FFF2-40B4-BE49-F238E27FC236}">
                      <a16:creationId xmlns:a16="http://schemas.microsoft.com/office/drawing/2014/main" id="{94E4C138-9CC2-26EB-4EBA-C0E06C8EC033}"/>
                    </a:ext>
                  </a:extLst>
                </p:cNvPr>
                <p:cNvSpPr/>
                <p:nvPr/>
              </p:nvSpPr>
              <p:spPr>
                <a:xfrm>
                  <a:off x="4938534" y="4148622"/>
                  <a:ext cx="406567" cy="222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1032" extrusionOk="0">
                      <a:moveTo>
                        <a:pt x="0" y="1"/>
                      </a:moveTo>
                      <a:lnTo>
                        <a:pt x="0" y="22"/>
                      </a:lnTo>
                      <a:lnTo>
                        <a:pt x="0" y="1011"/>
                      </a:lnTo>
                      <a:cubicBezTo>
                        <a:pt x="0" y="1011"/>
                        <a:pt x="21" y="1032"/>
                        <a:pt x="42" y="1032"/>
                      </a:cubicBezTo>
                      <a:lnTo>
                        <a:pt x="1862" y="1032"/>
                      </a:lnTo>
                      <a:cubicBezTo>
                        <a:pt x="1883" y="1032"/>
                        <a:pt x="1883" y="1011"/>
                        <a:pt x="1883" y="1011"/>
                      </a:cubicBezTo>
                      <a:lnTo>
                        <a:pt x="1883" y="22"/>
                      </a:lnTo>
                      <a:lnTo>
                        <a:pt x="1883" y="1"/>
                      </a:lnTo>
                      <a:lnTo>
                        <a:pt x="963" y="706"/>
                      </a:lnTo>
                      <a:lnTo>
                        <a:pt x="942" y="706"/>
                      </a:lnTo>
                      <a:lnTo>
                        <a:pt x="21" y="1"/>
                      </a:ln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  <p:sp>
              <p:nvSpPr>
                <p:cNvPr id="52" name="Google Shape;517;p23">
                  <a:extLst>
                    <a:ext uri="{FF2B5EF4-FFF2-40B4-BE49-F238E27FC236}">
                      <a16:creationId xmlns:a16="http://schemas.microsoft.com/office/drawing/2014/main" id="{DAE5B31F-2C94-8377-D35A-64B0D5C95ABF}"/>
                    </a:ext>
                  </a:extLst>
                </p:cNvPr>
                <p:cNvSpPr/>
                <p:nvPr/>
              </p:nvSpPr>
              <p:spPr>
                <a:xfrm>
                  <a:off x="4938534" y="4106757"/>
                  <a:ext cx="406567" cy="14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658" extrusionOk="0">
                      <a:moveTo>
                        <a:pt x="42" y="0"/>
                      </a:moveTo>
                      <a:cubicBezTo>
                        <a:pt x="21" y="0"/>
                        <a:pt x="0" y="0"/>
                        <a:pt x="0" y="21"/>
                      </a:cubicBezTo>
                      <a:lnTo>
                        <a:pt x="0" y="42"/>
                      </a:lnTo>
                      <a:lnTo>
                        <a:pt x="942" y="658"/>
                      </a:lnTo>
                      <a:lnTo>
                        <a:pt x="1883" y="42"/>
                      </a:lnTo>
                      <a:lnTo>
                        <a:pt x="1883" y="21"/>
                      </a:lnTo>
                      <a:cubicBezTo>
                        <a:pt x="1883" y="0"/>
                        <a:pt x="1883" y="0"/>
                        <a:pt x="1862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EFEFEF"/>
                    </a:solidFill>
                    <a:latin typeface="Work Sans Light" pitchFamily="2" charset="0"/>
                  </a:endParaRPr>
                </a:p>
              </p:txBody>
            </p:sp>
          </p:grpSp>
          <p:sp>
            <p:nvSpPr>
              <p:cNvPr id="49" name="Google Shape;518;p23">
                <a:extLst>
                  <a:ext uri="{FF2B5EF4-FFF2-40B4-BE49-F238E27FC236}">
                    <a16:creationId xmlns:a16="http://schemas.microsoft.com/office/drawing/2014/main" id="{044EC86A-B9B5-6152-92F5-211C813FBA21}"/>
                  </a:ext>
                </a:extLst>
              </p:cNvPr>
              <p:cNvSpPr/>
              <p:nvPr/>
            </p:nvSpPr>
            <p:spPr>
              <a:xfrm>
                <a:off x="5277209" y="1732199"/>
                <a:ext cx="464242" cy="4034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578" extrusionOk="0">
                    <a:moveTo>
                      <a:pt x="1358" y="0"/>
                    </a:moveTo>
                    <a:cubicBezTo>
                      <a:pt x="1247" y="0"/>
                      <a:pt x="1137" y="90"/>
                      <a:pt x="1137" y="200"/>
                    </a:cubicBezTo>
                    <a:cubicBezTo>
                      <a:pt x="1137" y="221"/>
                      <a:pt x="1158" y="242"/>
                      <a:pt x="1158" y="263"/>
                    </a:cubicBezTo>
                    <a:lnTo>
                      <a:pt x="832" y="463"/>
                    </a:lnTo>
                    <a:cubicBezTo>
                      <a:pt x="743" y="352"/>
                      <a:pt x="611" y="284"/>
                      <a:pt x="459" y="284"/>
                    </a:cubicBezTo>
                    <a:cubicBezTo>
                      <a:pt x="217" y="284"/>
                      <a:pt x="1" y="484"/>
                      <a:pt x="1" y="747"/>
                    </a:cubicBezTo>
                    <a:cubicBezTo>
                      <a:pt x="1" y="989"/>
                      <a:pt x="217" y="1205"/>
                      <a:pt x="459" y="1205"/>
                    </a:cubicBezTo>
                    <a:cubicBezTo>
                      <a:pt x="611" y="1205"/>
                      <a:pt x="764" y="1120"/>
                      <a:pt x="832" y="1010"/>
                    </a:cubicBezTo>
                    <a:lnTo>
                      <a:pt x="1269" y="1226"/>
                    </a:lnTo>
                    <a:cubicBezTo>
                      <a:pt x="1269" y="1252"/>
                      <a:pt x="1247" y="1273"/>
                      <a:pt x="1247" y="1315"/>
                    </a:cubicBezTo>
                    <a:cubicBezTo>
                      <a:pt x="1247" y="1467"/>
                      <a:pt x="1379" y="1578"/>
                      <a:pt x="1531" y="1578"/>
                    </a:cubicBezTo>
                    <a:cubicBezTo>
                      <a:pt x="1684" y="1578"/>
                      <a:pt x="1816" y="1467"/>
                      <a:pt x="1816" y="1315"/>
                    </a:cubicBezTo>
                    <a:cubicBezTo>
                      <a:pt x="1816" y="1162"/>
                      <a:pt x="1684" y="1031"/>
                      <a:pt x="1531" y="1031"/>
                    </a:cubicBezTo>
                    <a:cubicBezTo>
                      <a:pt x="1447" y="1031"/>
                      <a:pt x="1379" y="1073"/>
                      <a:pt x="1337" y="1120"/>
                    </a:cubicBezTo>
                    <a:lnTo>
                      <a:pt x="895" y="899"/>
                    </a:lnTo>
                    <a:cubicBezTo>
                      <a:pt x="921" y="857"/>
                      <a:pt x="921" y="789"/>
                      <a:pt x="921" y="747"/>
                    </a:cubicBezTo>
                    <a:cubicBezTo>
                      <a:pt x="921" y="679"/>
                      <a:pt x="921" y="615"/>
                      <a:pt x="895" y="568"/>
                    </a:cubicBezTo>
                    <a:lnTo>
                      <a:pt x="1226" y="352"/>
                    </a:lnTo>
                    <a:cubicBezTo>
                      <a:pt x="1247" y="395"/>
                      <a:pt x="1316" y="416"/>
                      <a:pt x="1358" y="416"/>
                    </a:cubicBezTo>
                    <a:cubicBezTo>
                      <a:pt x="1468" y="416"/>
                      <a:pt x="1553" y="305"/>
                      <a:pt x="1553" y="200"/>
                    </a:cubicBezTo>
                    <a:cubicBezTo>
                      <a:pt x="1553" y="90"/>
                      <a:pt x="1468" y="0"/>
                      <a:pt x="1358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FEFEF"/>
                  </a:solidFill>
                  <a:latin typeface="Work Sans Light" pitchFamily="2" charset="0"/>
                </a:endParaRPr>
              </a:p>
            </p:txBody>
          </p:sp>
          <p:sp>
            <p:nvSpPr>
              <p:cNvPr id="50" name="Google Shape;519;p23">
                <a:extLst>
                  <a:ext uri="{FF2B5EF4-FFF2-40B4-BE49-F238E27FC236}">
                    <a16:creationId xmlns:a16="http://schemas.microsoft.com/office/drawing/2014/main" id="{84458D0A-19F8-37C9-4281-01F466FF40CE}"/>
                  </a:ext>
                </a:extLst>
              </p:cNvPr>
              <p:cNvSpPr/>
              <p:nvPr/>
            </p:nvSpPr>
            <p:spPr>
              <a:xfrm>
                <a:off x="3472013" y="3647042"/>
                <a:ext cx="387330" cy="387534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953" extrusionOk="0">
                    <a:moveTo>
                      <a:pt x="658" y="175"/>
                    </a:moveTo>
                    <a:lnTo>
                      <a:pt x="658" y="175"/>
                    </a:lnTo>
                    <a:cubicBezTo>
                      <a:pt x="611" y="243"/>
                      <a:pt x="590" y="285"/>
                      <a:pt x="548" y="374"/>
                    </a:cubicBezTo>
                    <a:cubicBezTo>
                      <a:pt x="527" y="353"/>
                      <a:pt x="506" y="306"/>
                      <a:pt x="479" y="285"/>
                    </a:cubicBezTo>
                    <a:cubicBezTo>
                      <a:pt x="527" y="243"/>
                      <a:pt x="590" y="222"/>
                      <a:pt x="658" y="175"/>
                    </a:cubicBezTo>
                    <a:close/>
                    <a:moveTo>
                      <a:pt x="1294" y="175"/>
                    </a:moveTo>
                    <a:lnTo>
                      <a:pt x="1294" y="175"/>
                    </a:lnTo>
                    <a:cubicBezTo>
                      <a:pt x="1358" y="222"/>
                      <a:pt x="1426" y="243"/>
                      <a:pt x="1468" y="285"/>
                    </a:cubicBezTo>
                    <a:cubicBezTo>
                      <a:pt x="1447" y="306"/>
                      <a:pt x="1426" y="353"/>
                      <a:pt x="1400" y="374"/>
                    </a:cubicBezTo>
                    <a:cubicBezTo>
                      <a:pt x="1358" y="285"/>
                      <a:pt x="1337" y="243"/>
                      <a:pt x="1294" y="175"/>
                    </a:cubicBezTo>
                    <a:close/>
                    <a:moveTo>
                      <a:pt x="984" y="132"/>
                    </a:moveTo>
                    <a:cubicBezTo>
                      <a:pt x="1095" y="132"/>
                      <a:pt x="1205" y="243"/>
                      <a:pt x="1294" y="438"/>
                    </a:cubicBezTo>
                    <a:cubicBezTo>
                      <a:pt x="1205" y="485"/>
                      <a:pt x="1095" y="506"/>
                      <a:pt x="984" y="506"/>
                    </a:cubicBezTo>
                    <a:cubicBezTo>
                      <a:pt x="853" y="506"/>
                      <a:pt x="769" y="485"/>
                      <a:pt x="658" y="438"/>
                    </a:cubicBezTo>
                    <a:cubicBezTo>
                      <a:pt x="742" y="243"/>
                      <a:pt x="853" y="132"/>
                      <a:pt x="984" y="132"/>
                    </a:cubicBezTo>
                    <a:close/>
                    <a:moveTo>
                      <a:pt x="374" y="374"/>
                    </a:moveTo>
                    <a:cubicBezTo>
                      <a:pt x="416" y="416"/>
                      <a:pt x="458" y="459"/>
                      <a:pt x="506" y="485"/>
                    </a:cubicBezTo>
                    <a:cubicBezTo>
                      <a:pt x="479" y="616"/>
                      <a:pt x="458" y="748"/>
                      <a:pt x="437" y="900"/>
                    </a:cubicBezTo>
                    <a:lnTo>
                      <a:pt x="132" y="900"/>
                    </a:lnTo>
                    <a:cubicBezTo>
                      <a:pt x="153" y="700"/>
                      <a:pt x="243" y="506"/>
                      <a:pt x="374" y="374"/>
                    </a:cubicBezTo>
                    <a:close/>
                    <a:moveTo>
                      <a:pt x="1337" y="548"/>
                    </a:moveTo>
                    <a:cubicBezTo>
                      <a:pt x="1358" y="658"/>
                      <a:pt x="1379" y="790"/>
                      <a:pt x="1379" y="900"/>
                    </a:cubicBezTo>
                    <a:lnTo>
                      <a:pt x="569" y="900"/>
                    </a:lnTo>
                    <a:cubicBezTo>
                      <a:pt x="569" y="790"/>
                      <a:pt x="590" y="658"/>
                      <a:pt x="611" y="548"/>
                    </a:cubicBezTo>
                    <a:cubicBezTo>
                      <a:pt x="721" y="616"/>
                      <a:pt x="853" y="637"/>
                      <a:pt x="984" y="637"/>
                    </a:cubicBezTo>
                    <a:cubicBezTo>
                      <a:pt x="1095" y="637"/>
                      <a:pt x="1226" y="616"/>
                      <a:pt x="1337" y="548"/>
                    </a:cubicBezTo>
                    <a:close/>
                    <a:moveTo>
                      <a:pt x="1578" y="374"/>
                    </a:moveTo>
                    <a:cubicBezTo>
                      <a:pt x="1710" y="506"/>
                      <a:pt x="1794" y="700"/>
                      <a:pt x="1820" y="900"/>
                    </a:cubicBezTo>
                    <a:lnTo>
                      <a:pt x="1510" y="900"/>
                    </a:lnTo>
                    <a:cubicBezTo>
                      <a:pt x="1510" y="748"/>
                      <a:pt x="1489" y="616"/>
                      <a:pt x="1447" y="485"/>
                    </a:cubicBezTo>
                    <a:cubicBezTo>
                      <a:pt x="1489" y="459"/>
                      <a:pt x="1531" y="416"/>
                      <a:pt x="1578" y="374"/>
                    </a:cubicBezTo>
                    <a:close/>
                    <a:moveTo>
                      <a:pt x="1379" y="1032"/>
                    </a:moveTo>
                    <a:cubicBezTo>
                      <a:pt x="1379" y="1163"/>
                      <a:pt x="1358" y="1274"/>
                      <a:pt x="1337" y="1379"/>
                    </a:cubicBezTo>
                    <a:cubicBezTo>
                      <a:pt x="1226" y="1337"/>
                      <a:pt x="1095" y="1295"/>
                      <a:pt x="984" y="1295"/>
                    </a:cubicBezTo>
                    <a:cubicBezTo>
                      <a:pt x="853" y="1295"/>
                      <a:pt x="721" y="1337"/>
                      <a:pt x="611" y="1379"/>
                    </a:cubicBezTo>
                    <a:cubicBezTo>
                      <a:pt x="590" y="1274"/>
                      <a:pt x="569" y="1163"/>
                      <a:pt x="569" y="1032"/>
                    </a:cubicBezTo>
                    <a:close/>
                    <a:moveTo>
                      <a:pt x="437" y="1032"/>
                    </a:moveTo>
                    <a:cubicBezTo>
                      <a:pt x="458" y="1184"/>
                      <a:pt x="479" y="1316"/>
                      <a:pt x="506" y="1447"/>
                    </a:cubicBezTo>
                    <a:cubicBezTo>
                      <a:pt x="458" y="1489"/>
                      <a:pt x="416" y="1537"/>
                      <a:pt x="374" y="1579"/>
                    </a:cubicBezTo>
                    <a:cubicBezTo>
                      <a:pt x="243" y="1426"/>
                      <a:pt x="153" y="1247"/>
                      <a:pt x="132" y="1032"/>
                    </a:cubicBezTo>
                    <a:close/>
                    <a:moveTo>
                      <a:pt x="1820" y="1032"/>
                    </a:moveTo>
                    <a:cubicBezTo>
                      <a:pt x="1794" y="1247"/>
                      <a:pt x="1710" y="1426"/>
                      <a:pt x="1578" y="1579"/>
                    </a:cubicBezTo>
                    <a:cubicBezTo>
                      <a:pt x="1531" y="1510"/>
                      <a:pt x="1489" y="1489"/>
                      <a:pt x="1447" y="1447"/>
                    </a:cubicBezTo>
                    <a:cubicBezTo>
                      <a:pt x="1489" y="1316"/>
                      <a:pt x="1510" y="1184"/>
                      <a:pt x="1510" y="1032"/>
                    </a:cubicBezTo>
                    <a:close/>
                    <a:moveTo>
                      <a:pt x="548" y="1579"/>
                    </a:moveTo>
                    <a:cubicBezTo>
                      <a:pt x="590" y="1642"/>
                      <a:pt x="611" y="1710"/>
                      <a:pt x="658" y="1752"/>
                    </a:cubicBezTo>
                    <a:cubicBezTo>
                      <a:pt x="590" y="1731"/>
                      <a:pt x="527" y="1689"/>
                      <a:pt x="479" y="1642"/>
                    </a:cubicBezTo>
                    <a:cubicBezTo>
                      <a:pt x="506" y="1621"/>
                      <a:pt x="527" y="1600"/>
                      <a:pt x="548" y="1579"/>
                    </a:cubicBezTo>
                    <a:close/>
                    <a:moveTo>
                      <a:pt x="1400" y="1579"/>
                    </a:moveTo>
                    <a:lnTo>
                      <a:pt x="1468" y="1642"/>
                    </a:lnTo>
                    <a:cubicBezTo>
                      <a:pt x="1426" y="1689"/>
                      <a:pt x="1358" y="1731"/>
                      <a:pt x="1294" y="1752"/>
                    </a:cubicBezTo>
                    <a:cubicBezTo>
                      <a:pt x="1337" y="1710"/>
                      <a:pt x="1358" y="1642"/>
                      <a:pt x="1400" y="1579"/>
                    </a:cubicBezTo>
                    <a:close/>
                    <a:moveTo>
                      <a:pt x="984" y="1426"/>
                    </a:moveTo>
                    <a:cubicBezTo>
                      <a:pt x="1095" y="1426"/>
                      <a:pt x="1205" y="1447"/>
                      <a:pt x="1294" y="1489"/>
                    </a:cubicBezTo>
                    <a:cubicBezTo>
                      <a:pt x="1205" y="1689"/>
                      <a:pt x="1095" y="1821"/>
                      <a:pt x="984" y="1821"/>
                    </a:cubicBezTo>
                    <a:cubicBezTo>
                      <a:pt x="853" y="1821"/>
                      <a:pt x="742" y="1689"/>
                      <a:pt x="658" y="1489"/>
                    </a:cubicBezTo>
                    <a:cubicBezTo>
                      <a:pt x="769" y="1447"/>
                      <a:pt x="853" y="1426"/>
                      <a:pt x="984" y="1426"/>
                    </a:cubicBezTo>
                    <a:close/>
                    <a:moveTo>
                      <a:pt x="984" y="1"/>
                    </a:moveTo>
                    <a:cubicBezTo>
                      <a:pt x="437" y="1"/>
                      <a:pt x="1" y="438"/>
                      <a:pt x="1" y="963"/>
                    </a:cubicBezTo>
                    <a:cubicBezTo>
                      <a:pt x="1" y="1510"/>
                      <a:pt x="437" y="1952"/>
                      <a:pt x="984" y="1952"/>
                    </a:cubicBezTo>
                    <a:cubicBezTo>
                      <a:pt x="1510" y="1952"/>
                      <a:pt x="1952" y="1510"/>
                      <a:pt x="1952" y="963"/>
                    </a:cubicBezTo>
                    <a:cubicBezTo>
                      <a:pt x="1952" y="438"/>
                      <a:pt x="1510" y="1"/>
                      <a:pt x="984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EFEFEF"/>
                  </a:solidFill>
                  <a:latin typeface="Work Sans Light" pitchFamily="2" charset="0"/>
                </a:endParaRPr>
              </a:p>
            </p:txBody>
          </p:sp>
        </p:grpSp>
      </p:grpSp>
      <p:sp>
        <p:nvSpPr>
          <p:cNvPr id="97" name="Google Shape;462;p23">
            <a:extLst>
              <a:ext uri="{FF2B5EF4-FFF2-40B4-BE49-F238E27FC236}">
                <a16:creationId xmlns:a16="http://schemas.microsoft.com/office/drawing/2014/main" id="{AFA6F8C3-C75F-157F-945F-276C7B38FED3}"/>
              </a:ext>
            </a:extLst>
          </p:cNvPr>
          <p:cNvSpPr txBox="1"/>
          <p:nvPr/>
        </p:nvSpPr>
        <p:spPr>
          <a:xfrm>
            <a:off x="1357451" y="5979868"/>
            <a:ext cx="2409149" cy="509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chemeClr val="bg1">
                    <a:lumMod val="50000"/>
                  </a:schemeClr>
                </a:solidFill>
                <a:latin typeface="Work Sans Light" pitchFamily="2" charset="0"/>
                <a:ea typeface="Fira Sans Extra Condensed Medium"/>
                <a:cs typeface="Fira Sans Extra Condensed Medium"/>
                <a:sym typeface="Fira Sans Extra Condensed Medium"/>
              </a:rPr>
              <a:t>$ 326.566.069</a:t>
            </a:r>
          </a:p>
        </p:txBody>
      </p:sp>
      <p:sp>
        <p:nvSpPr>
          <p:cNvPr id="98" name="Google Shape;460;p23">
            <a:extLst>
              <a:ext uri="{FF2B5EF4-FFF2-40B4-BE49-F238E27FC236}">
                <a16:creationId xmlns:a16="http://schemas.microsoft.com/office/drawing/2014/main" id="{673E22FD-7796-0273-B224-185423888941}"/>
              </a:ext>
            </a:extLst>
          </p:cNvPr>
          <p:cNvSpPr txBox="1"/>
          <p:nvPr/>
        </p:nvSpPr>
        <p:spPr>
          <a:xfrm>
            <a:off x="1701845" y="3968983"/>
            <a:ext cx="2409149" cy="49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chemeClr val="accent1"/>
                </a:solidFill>
                <a:latin typeface="Work Sans Light" pitchFamily="2" charset="0"/>
                <a:ea typeface="Fira Sans Extra Condensed Medium"/>
                <a:cs typeface="Fira Sans Extra Condensed Medium"/>
                <a:sym typeface="Fira Sans Extra Condensed Medium"/>
              </a:rPr>
              <a:t>$ 1.088.553.563</a:t>
            </a:r>
          </a:p>
        </p:txBody>
      </p:sp>
      <p:sp>
        <p:nvSpPr>
          <p:cNvPr id="99" name="Google Shape;459;p23">
            <a:extLst>
              <a:ext uri="{FF2B5EF4-FFF2-40B4-BE49-F238E27FC236}">
                <a16:creationId xmlns:a16="http://schemas.microsoft.com/office/drawing/2014/main" id="{6CEDEA32-B785-AD99-7512-D2DF72311FD1}"/>
              </a:ext>
            </a:extLst>
          </p:cNvPr>
          <p:cNvSpPr txBox="1"/>
          <p:nvPr/>
        </p:nvSpPr>
        <p:spPr>
          <a:xfrm>
            <a:off x="7639893" y="3805623"/>
            <a:ext cx="2409149" cy="509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chemeClr val="accent4"/>
                </a:solidFill>
                <a:latin typeface="Work Sans Light" pitchFamily="2" charset="0"/>
                <a:ea typeface="Fira Sans Extra Condensed Medium"/>
                <a:cs typeface="Fira Sans Extra Condensed Medium"/>
                <a:sym typeface="Fira Sans Extra Condensed Medium"/>
              </a:rPr>
              <a:t>$ 544.276.782</a:t>
            </a:r>
          </a:p>
        </p:txBody>
      </p:sp>
      <p:sp>
        <p:nvSpPr>
          <p:cNvPr id="100" name="Google Shape;461;p23">
            <a:extLst>
              <a:ext uri="{FF2B5EF4-FFF2-40B4-BE49-F238E27FC236}">
                <a16:creationId xmlns:a16="http://schemas.microsoft.com/office/drawing/2014/main" id="{201ACFE9-887D-A480-0A78-C5D5880ED99B}"/>
              </a:ext>
            </a:extLst>
          </p:cNvPr>
          <p:cNvSpPr txBox="1"/>
          <p:nvPr/>
        </p:nvSpPr>
        <p:spPr>
          <a:xfrm>
            <a:off x="7462305" y="6161813"/>
            <a:ext cx="2409149" cy="509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dirty="0">
                <a:solidFill>
                  <a:schemeClr val="accent1">
                    <a:lumMod val="75000"/>
                  </a:schemeClr>
                </a:solidFill>
                <a:latin typeface="Work Sans Light" pitchFamily="2" charset="0"/>
                <a:ea typeface="Fira Sans Extra Condensed Medium"/>
                <a:cs typeface="Fira Sans Extra Condensed Medium"/>
                <a:sym typeface="Fira Sans Extra Condensed Medium"/>
              </a:rPr>
              <a:t>$ 217.710.713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accent1">
                  <a:lumMod val="75000"/>
                </a:schemeClr>
              </a:solidFill>
              <a:latin typeface="Work Sans Light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25562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CFB7ED2-A1D3-36C7-B55D-979BA15B07F2}"/>
              </a:ext>
            </a:extLst>
          </p:cNvPr>
          <p:cNvSpPr txBox="1"/>
          <p:nvPr/>
        </p:nvSpPr>
        <p:spPr>
          <a:xfrm>
            <a:off x="5297762" y="329184"/>
            <a:ext cx="6251110" cy="1783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CO"/>
            </a:defPPr>
            <a:lvl1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4000" b="1">
                <a:solidFill>
                  <a:srgbClr val="39A300"/>
                </a:solidFill>
                <a:latin typeface="Work Sans Light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Se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tener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cuenta</a:t>
            </a:r>
            <a:r>
              <a:rPr lang="en-US" dirty="0"/>
              <a:t>: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0010626-900A-456C-1848-7344FFA79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70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6CDD45-B79E-FCB5-1EB6-CF4BB513DB6B}"/>
              </a:ext>
            </a:extLst>
          </p:cNvPr>
          <p:cNvSpPr txBox="1"/>
          <p:nvPr/>
        </p:nvSpPr>
        <p:spPr>
          <a:xfrm>
            <a:off x="5297762" y="2280781"/>
            <a:ext cx="6626304" cy="348386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85750" marR="504825" indent="-228600">
              <a:lnSpc>
                <a:spcPct val="90000"/>
              </a:lnSpc>
              <a:spcBef>
                <a:spcPts val="100"/>
              </a:spcBef>
              <a:buClr>
                <a:srgbClr val="39A900"/>
              </a:buClr>
              <a:buFont typeface="Arial" panose="020B0604020202020204" pitchFamily="34" charset="0"/>
              <a:buChar char="•"/>
              <a:tabLst>
                <a:tab pos="299720" algn="l"/>
              </a:tabLst>
            </a:pPr>
            <a:endParaRPr lang="es-CO" spc="-10" dirty="0">
              <a:latin typeface="Work Sans Light" pitchFamily="2" charset="0"/>
            </a:endParaRPr>
          </a:p>
          <a:p>
            <a:pPr marL="285750" marR="504825" indent="-228600">
              <a:lnSpc>
                <a:spcPct val="90000"/>
              </a:lnSpc>
              <a:spcBef>
                <a:spcPts val="100"/>
              </a:spcBef>
              <a:buClr>
                <a:srgbClr val="39A900"/>
              </a:buClr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s-CO" b="1" spc="-10" dirty="0">
                <a:latin typeface="Work Sans Light" pitchFamily="2" charset="0"/>
              </a:rPr>
              <a:t>No aportantes de parafiscales al SENA.</a:t>
            </a:r>
          </a:p>
          <a:p>
            <a:pPr marL="285750" marR="504825" indent="-228600">
              <a:lnSpc>
                <a:spcPct val="90000"/>
              </a:lnSpc>
              <a:spcBef>
                <a:spcPts val="100"/>
              </a:spcBef>
              <a:buClr>
                <a:srgbClr val="39A900"/>
              </a:buClr>
              <a:buFont typeface="Arial" panose="020B0604020202020204" pitchFamily="34" charset="0"/>
              <a:buChar char="•"/>
              <a:tabLst>
                <a:tab pos="299720" algn="l"/>
              </a:tabLst>
            </a:pPr>
            <a:endParaRPr lang="es-CO" b="1" spc="-10" dirty="0">
              <a:latin typeface="Work Sans Light" pitchFamily="2" charset="0"/>
            </a:endParaRPr>
          </a:p>
          <a:p>
            <a:pPr marL="285750" marR="504825" indent="-228600">
              <a:lnSpc>
                <a:spcPct val="90000"/>
              </a:lnSpc>
              <a:spcBef>
                <a:spcPts val="100"/>
              </a:spcBef>
              <a:buClr>
                <a:srgbClr val="39A900"/>
              </a:buClr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s-CO" spc="-10" dirty="0">
                <a:latin typeface="Work Sans Light" pitchFamily="2" charset="0"/>
              </a:rPr>
              <a:t>Los proponentes únicamente pueden ser asociaciones campesinas, asociaciones agropecuarias, cooperativas campesinas y otras organizaciones campesinas formalizadas</a:t>
            </a:r>
          </a:p>
          <a:p>
            <a:pPr marL="285750" marR="504825" indent="-228600">
              <a:lnSpc>
                <a:spcPct val="90000"/>
              </a:lnSpc>
              <a:spcBef>
                <a:spcPts val="100"/>
              </a:spcBef>
              <a:buClr>
                <a:srgbClr val="39A900"/>
              </a:buClr>
              <a:buFont typeface="Arial" panose="020B0604020202020204" pitchFamily="34" charset="0"/>
              <a:buChar char="•"/>
              <a:tabLst>
                <a:tab pos="299720" algn="l"/>
              </a:tabLst>
            </a:pPr>
            <a:endParaRPr lang="es-CO" spc="-10" dirty="0">
              <a:latin typeface="Work Sans Light" pitchFamily="2" charset="0"/>
            </a:endParaRPr>
          </a:p>
          <a:p>
            <a:pPr marL="285750" marR="504825" indent="-228600">
              <a:lnSpc>
                <a:spcPct val="90000"/>
              </a:lnSpc>
              <a:spcBef>
                <a:spcPts val="100"/>
              </a:spcBef>
              <a:buClr>
                <a:srgbClr val="39A900"/>
              </a:buClr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s-CO" spc="-10" dirty="0">
                <a:latin typeface="Work Sans Light" pitchFamily="2" charset="0"/>
              </a:rPr>
              <a:t>Las formaciones propuestas no deben estar dentro del catálogo de la oferta del SENA.</a:t>
            </a:r>
          </a:p>
          <a:p>
            <a:pPr marL="285750" marR="504825" indent="-228600">
              <a:lnSpc>
                <a:spcPct val="90000"/>
              </a:lnSpc>
              <a:spcBef>
                <a:spcPts val="100"/>
              </a:spcBef>
              <a:buClr>
                <a:srgbClr val="39A900"/>
              </a:buClr>
              <a:buFont typeface="Arial" panose="020B0604020202020204" pitchFamily="34" charset="0"/>
              <a:buChar char="•"/>
              <a:tabLst>
                <a:tab pos="299720" algn="l"/>
              </a:tabLst>
            </a:pPr>
            <a:endParaRPr lang="es-CO" spc="-10" dirty="0">
              <a:latin typeface="Work Sans Light" pitchFamily="2" charset="0"/>
            </a:endParaRPr>
          </a:p>
          <a:p>
            <a:pPr marL="285750" marR="504825" indent="-228600">
              <a:lnSpc>
                <a:spcPct val="90000"/>
              </a:lnSpc>
              <a:spcBef>
                <a:spcPts val="100"/>
              </a:spcBef>
              <a:buClr>
                <a:srgbClr val="39A900"/>
              </a:buClr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s-CO" spc="-10" dirty="0">
                <a:latin typeface="Work Sans Light" pitchFamily="2" charset="0"/>
              </a:rPr>
              <a:t>El proponente deberá poner recursos de contrapartida para la operación del proyecto ya sea en Dinero o Especie.</a:t>
            </a:r>
          </a:p>
          <a:p>
            <a:pPr marL="285750" marR="504825" indent="-228600">
              <a:lnSpc>
                <a:spcPct val="90000"/>
              </a:lnSpc>
              <a:spcBef>
                <a:spcPts val="100"/>
              </a:spcBef>
              <a:buClr>
                <a:srgbClr val="39A900"/>
              </a:buClr>
              <a:buFont typeface="Arial" panose="020B0604020202020204" pitchFamily="34" charset="0"/>
              <a:buChar char="•"/>
              <a:tabLst>
                <a:tab pos="299720" algn="l"/>
              </a:tabLst>
            </a:pPr>
            <a:endParaRPr lang="es-CO" spc="-10" dirty="0">
              <a:latin typeface="Work Sans Light" pitchFamily="2" charset="0"/>
            </a:endParaRPr>
          </a:p>
          <a:p>
            <a:pPr marL="285750" marR="504825" indent="-228600">
              <a:lnSpc>
                <a:spcPct val="90000"/>
              </a:lnSpc>
              <a:spcBef>
                <a:spcPts val="100"/>
              </a:spcBef>
              <a:buClr>
                <a:srgbClr val="39A900"/>
              </a:buClr>
              <a:buFont typeface="Arial" panose="020B0604020202020204" pitchFamily="34" charset="0"/>
              <a:buChar char="•"/>
              <a:tabLst>
                <a:tab pos="299720" algn="l"/>
              </a:tabLst>
            </a:pPr>
            <a:r>
              <a:rPr lang="es-CO" spc="-10" dirty="0">
                <a:latin typeface="Work Sans Light" pitchFamily="2" charset="0"/>
              </a:rPr>
              <a:t>El tope máximo a solicitar de la bolsa es del 10%</a:t>
            </a:r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8CAFF40E-247D-8FD7-D68E-A4EECABAA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0624" y="160667"/>
            <a:ext cx="873442" cy="87344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66ACD55-0057-8A25-656F-600DC5D90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1351" y="6095914"/>
            <a:ext cx="2573601" cy="7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65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B6DE797B-3C17-2952-0FA3-1AA1B6109A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747777"/>
              </p:ext>
            </p:extLst>
          </p:nvPr>
        </p:nvGraphicFramePr>
        <p:xfrm>
          <a:off x="778801" y="768739"/>
          <a:ext cx="10634398" cy="5868194"/>
        </p:xfrm>
        <a:graphic>
          <a:graphicData uri="http://schemas.openxmlformats.org/drawingml/2006/table">
            <a:tbl>
              <a:tblPr/>
              <a:tblGrid>
                <a:gridCol w="3544618">
                  <a:extLst>
                    <a:ext uri="{9D8B030D-6E8A-4147-A177-3AD203B41FA5}">
                      <a16:colId xmlns:a16="http://schemas.microsoft.com/office/drawing/2014/main" val="1292360691"/>
                    </a:ext>
                  </a:extLst>
                </a:gridCol>
                <a:gridCol w="1434496">
                  <a:extLst>
                    <a:ext uri="{9D8B030D-6E8A-4147-A177-3AD203B41FA5}">
                      <a16:colId xmlns:a16="http://schemas.microsoft.com/office/drawing/2014/main" val="2042312540"/>
                    </a:ext>
                  </a:extLst>
                </a:gridCol>
                <a:gridCol w="2110122">
                  <a:extLst>
                    <a:ext uri="{9D8B030D-6E8A-4147-A177-3AD203B41FA5}">
                      <a16:colId xmlns:a16="http://schemas.microsoft.com/office/drawing/2014/main" val="3631752529"/>
                    </a:ext>
                  </a:extLst>
                </a:gridCol>
                <a:gridCol w="3506676">
                  <a:extLst>
                    <a:ext uri="{9D8B030D-6E8A-4147-A177-3AD203B41FA5}">
                      <a16:colId xmlns:a16="http://schemas.microsoft.com/office/drawing/2014/main" val="2442469629"/>
                    </a:ext>
                  </a:extLst>
                </a:gridCol>
                <a:gridCol w="38486">
                  <a:extLst>
                    <a:ext uri="{9D8B030D-6E8A-4147-A177-3AD203B41FA5}">
                      <a16:colId xmlns:a16="http://schemas.microsoft.com/office/drawing/2014/main" val="887662936"/>
                    </a:ext>
                  </a:extLst>
                </a:gridCol>
              </a:tblGrid>
              <a:tr h="550192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s-CO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Work sans light" pitchFamily="2" charset="0"/>
                        </a:rPr>
                        <a:t>EJEMPLO</a:t>
                      </a:r>
                    </a:p>
                  </a:txBody>
                  <a:tcPr marL="6543" marR="6543" marT="65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CO" sz="3600" b="1" i="0" u="none" strike="noStrike">
                        <a:solidFill>
                          <a:srgbClr val="000000"/>
                        </a:solidFill>
                        <a:effectLst/>
                        <a:latin typeface="Work sans light" pitchFamily="2" charset="0"/>
                      </a:endParaRPr>
                    </a:p>
                  </a:txBody>
                  <a:tcPr marL="6543" marR="6543" marT="65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89346298"/>
                  </a:ext>
                </a:extLst>
              </a:tr>
              <a:tr h="349394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CO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s-CO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CO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s-CO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859448"/>
                  </a:ext>
                </a:extLst>
              </a:tr>
              <a:tr h="48731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Work sans light" pitchFamily="2" charset="0"/>
                        </a:rPr>
                        <a:t>Presupuesto de la Bolsa</a:t>
                      </a:r>
                    </a:p>
                  </a:txBody>
                  <a:tcPr marL="6543" marR="6543" marT="65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9A3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Work sans light" pitchFamily="2" charset="0"/>
                        </a:rPr>
                        <a:t>Máx. Solicitar</a:t>
                      </a:r>
                    </a:p>
                  </a:txBody>
                  <a:tcPr marL="6543" marR="6543" marT="654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9A3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CO" sz="1400" b="1" i="0" u="none" strike="noStrike">
                        <a:solidFill>
                          <a:srgbClr val="FFFFFF"/>
                        </a:solidFill>
                        <a:effectLst/>
                        <a:latin typeface="Work sans light" pitchFamily="2" charset="0"/>
                      </a:endParaRPr>
                    </a:p>
                  </a:txBody>
                  <a:tcPr marL="6543" marR="6543" marT="654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9A3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Work sans light" pitchFamily="2" charset="0"/>
                        </a:rPr>
                        <a:t>Valor Máx. a Solicitar</a:t>
                      </a:r>
                    </a:p>
                  </a:txBody>
                  <a:tcPr marL="6543" marR="6543" marT="6543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9A3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CO" sz="1400" b="1" i="0" u="none" strike="noStrike">
                        <a:solidFill>
                          <a:srgbClr val="FFFFFF"/>
                        </a:solidFill>
                        <a:effectLst/>
                        <a:latin typeface="Work sans light" pitchFamily="2" charset="0"/>
                      </a:endParaRPr>
                    </a:p>
                  </a:txBody>
                  <a:tcPr marL="6543" marR="6543" marT="654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9A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090693"/>
                  </a:ext>
                </a:extLst>
              </a:tr>
              <a:tr h="4066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Work sans light" pitchFamily="2" charset="0"/>
                        </a:rPr>
                        <a:t>$ 2.177.107.126</a:t>
                      </a:r>
                    </a:p>
                  </a:txBody>
                  <a:tcPr marL="6543" marR="6543" marT="65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CO" sz="2800" b="1" i="0" u="none" strike="noStrike">
                          <a:solidFill>
                            <a:srgbClr val="000000"/>
                          </a:solidFill>
                          <a:effectLst/>
                          <a:latin typeface="Work sans light" pitchFamily="2" charset="0"/>
                        </a:rPr>
                        <a:t>10%</a:t>
                      </a: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s-CO" sz="2800" b="1" i="0" u="none" strike="noStrike">
                        <a:solidFill>
                          <a:srgbClr val="000000"/>
                        </a:solidFill>
                        <a:effectLst/>
                        <a:latin typeface="Work sans light" pitchFamily="2" charset="0"/>
                      </a:endParaRP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CO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Work sans light" pitchFamily="2" charset="0"/>
                        </a:rPr>
                        <a:t>$ 217.710.713</a:t>
                      </a:r>
                    </a:p>
                  </a:txBody>
                  <a:tcPr marL="6543" marR="6543" marT="6543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Work sans light" pitchFamily="2" charset="0"/>
                      </a:endParaRPr>
                    </a:p>
                  </a:txBody>
                  <a:tcPr marL="6543" marR="6543" marT="654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3625010"/>
                  </a:ext>
                </a:extLst>
              </a:tr>
              <a:tr h="349394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CO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s-CO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CO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s-CO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5025153"/>
                  </a:ext>
                </a:extLst>
              </a:tr>
              <a:tr h="349394"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CO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s-CO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CO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s-CO" sz="2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476932"/>
                  </a:ext>
                </a:extLst>
              </a:tr>
              <a:tr h="542331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s-CO" sz="3600" b="1" i="0" u="none" strike="noStrike">
                          <a:solidFill>
                            <a:srgbClr val="FFFFFF"/>
                          </a:solidFill>
                          <a:effectLst/>
                          <a:latin typeface="Work sans light" pitchFamily="2" charset="0"/>
                        </a:rPr>
                        <a:t>Valor Total Proyecto</a:t>
                      </a:r>
                    </a:p>
                  </a:txBody>
                  <a:tcPr marL="6543" marR="6543" marT="65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9A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CO" sz="3600" b="1" i="0" u="none" strike="noStrike">
                        <a:solidFill>
                          <a:srgbClr val="FFFFFF"/>
                        </a:solidFill>
                        <a:effectLst/>
                        <a:latin typeface="Work sans light" pitchFamily="2" charset="0"/>
                      </a:endParaRPr>
                    </a:p>
                  </a:txBody>
                  <a:tcPr marL="6543" marR="6543" marT="65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9A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040924"/>
                  </a:ext>
                </a:extLst>
              </a:tr>
              <a:tr h="406603"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s-CO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Work sans light" pitchFamily="2" charset="0"/>
                        </a:rPr>
                        <a:t>$ 241.900.792</a:t>
                      </a:r>
                    </a:p>
                  </a:txBody>
                  <a:tcPr marL="6543" marR="6543" marT="65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Work sans light" pitchFamily="2" charset="0"/>
                      </a:endParaRPr>
                    </a:p>
                  </a:txBody>
                  <a:tcPr marL="6543" marR="6543" marT="65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7205516"/>
                  </a:ext>
                </a:extLst>
              </a:tr>
              <a:tr h="349394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CO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r>
                        <a:rPr lang="es-CO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CO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r>
                        <a:rPr lang="es-CO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251836"/>
                  </a:ext>
                </a:extLst>
              </a:tr>
              <a:tr h="349394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CO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r>
                        <a:rPr lang="es-CO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CO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r>
                        <a:rPr lang="es-CO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543" marR="6543" marT="65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394533"/>
                  </a:ext>
                </a:extLst>
              </a:tr>
              <a:tr h="675949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CO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Work sans light" pitchFamily="2" charset="0"/>
                        </a:rPr>
                        <a:t>% Cofinanciación SENA</a:t>
                      </a:r>
                    </a:p>
                  </a:txBody>
                  <a:tcPr marL="6543" marR="6543" marT="65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9A3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es-CO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Work sans light" pitchFamily="2" charset="0"/>
                        </a:rPr>
                        <a:t>% Contrapartida Dinero o en Especie</a:t>
                      </a:r>
                    </a:p>
                  </a:txBody>
                  <a:tcPr marL="6543" marR="6543" marT="65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9A3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CO" sz="2400" b="1" i="0" u="none" strike="noStrike">
                          <a:solidFill>
                            <a:srgbClr val="FFFFFF"/>
                          </a:solidFill>
                          <a:effectLst/>
                          <a:latin typeface="Work sans light" pitchFamily="2" charset="0"/>
                        </a:rPr>
                        <a:t>% Contrapartida Dinero o en Especie</a:t>
                      </a:r>
                      <a:endParaRPr lang="es-CO" sz="2400" b="1" i="0" u="none" strike="noStrike" dirty="0">
                        <a:solidFill>
                          <a:srgbClr val="FFFFFF"/>
                        </a:solidFill>
                        <a:effectLst/>
                        <a:latin typeface="Work sans light" pitchFamily="2" charset="0"/>
                      </a:endParaRPr>
                    </a:p>
                  </a:txBody>
                  <a:tcPr marL="6543" marR="6543" marT="65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9A3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CO" sz="2400" b="1" i="0" u="none" strike="noStrike" dirty="0">
                        <a:solidFill>
                          <a:srgbClr val="FFFFFF"/>
                        </a:solidFill>
                        <a:effectLst/>
                        <a:latin typeface="Work sans light" pitchFamily="2" charset="0"/>
                      </a:endParaRPr>
                    </a:p>
                  </a:txBody>
                  <a:tcPr marL="6543" marR="6543" marT="65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9A3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2400" b="1" i="0" u="none" strike="noStrike" dirty="0">
                        <a:solidFill>
                          <a:srgbClr val="FFFFFF"/>
                        </a:solidFill>
                        <a:effectLst/>
                        <a:latin typeface="Work sans light" pitchFamily="2" charset="0"/>
                      </a:endParaRPr>
                    </a:p>
                  </a:txBody>
                  <a:tcPr marL="6543" marR="6543" marT="65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39A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649968"/>
                  </a:ext>
                </a:extLst>
              </a:tr>
              <a:tr h="406603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CO" sz="2800" b="0" i="0" u="none" strike="noStrike">
                          <a:solidFill>
                            <a:srgbClr val="000000"/>
                          </a:solidFill>
                          <a:effectLst/>
                          <a:latin typeface="Work sans light" pitchFamily="2" charset="0"/>
                        </a:rPr>
                        <a:t>90%</a:t>
                      </a:r>
                    </a:p>
                  </a:txBody>
                  <a:tcPr marL="6543" marR="6543" marT="65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r>
                        <a:rPr lang="es-CO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 light" pitchFamily="2" charset="0"/>
                        </a:rPr>
                        <a:t>10%</a:t>
                      </a:r>
                    </a:p>
                  </a:txBody>
                  <a:tcPr marL="6543" marR="6543" marT="65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CO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Work sans light" pitchFamily="2" charset="0"/>
                        </a:rPr>
                        <a:t>10%</a:t>
                      </a:r>
                    </a:p>
                  </a:txBody>
                  <a:tcPr marL="6543" marR="6543" marT="65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b"/>
                      <a:endParaRPr lang="es-CO" sz="2800" b="0" i="0" u="none" strike="noStrike" dirty="0">
                        <a:solidFill>
                          <a:srgbClr val="000000"/>
                        </a:solidFill>
                        <a:effectLst/>
                        <a:latin typeface="Work sans light" pitchFamily="2" charset="0"/>
                      </a:endParaRPr>
                    </a:p>
                  </a:txBody>
                  <a:tcPr marL="6543" marR="6543" marT="65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s-CO" sz="2800" b="0" i="0" u="none" strike="noStrike" dirty="0">
                        <a:solidFill>
                          <a:srgbClr val="000000"/>
                        </a:solidFill>
                        <a:effectLst/>
                        <a:latin typeface="Work sans light" pitchFamily="2" charset="0"/>
                      </a:endParaRPr>
                    </a:p>
                  </a:txBody>
                  <a:tcPr marL="6543" marR="6543" marT="65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4087908"/>
                  </a:ext>
                </a:extLst>
              </a:tr>
              <a:tr h="406603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CO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Work sans light" pitchFamily="2" charset="0"/>
                        </a:rPr>
                        <a:t>$ 217.710.713</a:t>
                      </a:r>
                    </a:p>
                  </a:txBody>
                  <a:tcPr marL="6543" marR="6543" marT="65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r>
                        <a:rPr lang="es-CO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Work sans light" pitchFamily="2" charset="0"/>
                        </a:rPr>
                        <a:t>$ 24.190.079</a:t>
                      </a:r>
                    </a:p>
                  </a:txBody>
                  <a:tcPr marL="6543" marR="6543" marT="65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CO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Work sans light" pitchFamily="2" charset="0"/>
                        </a:rPr>
                        <a:t>$ 24.190.079</a:t>
                      </a:r>
                    </a:p>
                  </a:txBody>
                  <a:tcPr marL="6543" marR="6543" marT="65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Work sans light" pitchFamily="2" charset="0"/>
                      </a:endParaRPr>
                    </a:p>
                  </a:txBody>
                  <a:tcPr marL="6543" marR="6543" marT="65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2800" b="1" i="0" u="none" strike="noStrike" dirty="0">
                        <a:solidFill>
                          <a:srgbClr val="000000"/>
                        </a:solidFill>
                        <a:effectLst/>
                        <a:latin typeface="Work sans light" pitchFamily="2" charset="0"/>
                      </a:endParaRPr>
                    </a:p>
                  </a:txBody>
                  <a:tcPr marL="6543" marR="6543" marT="65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7099630"/>
                  </a:ext>
                </a:extLst>
              </a:tr>
            </a:tbl>
          </a:graphicData>
        </a:graphic>
      </p:graphicFrame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D396AC29-0B2E-40BE-4C79-8E1C4FD88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0624" y="160667"/>
            <a:ext cx="873442" cy="87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76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896858B-4B57-5A7E-356C-901B93A0496F}"/>
              </a:ext>
            </a:extLst>
          </p:cNvPr>
          <p:cNvSpPr txBox="1"/>
          <p:nvPr/>
        </p:nvSpPr>
        <p:spPr>
          <a:xfrm>
            <a:off x="124846" y="96809"/>
            <a:ext cx="132662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s-ES" sz="4200" b="1" dirty="0">
                <a:solidFill>
                  <a:srgbClr val="4D4D4C"/>
                </a:solidFill>
                <a:latin typeface="WORK SANS BOLD ROMAN" pitchFamily="2" charset="77"/>
              </a:rPr>
              <a:t>Requisitos de participación jurídicos y técnicos </a:t>
            </a:r>
            <a:endParaRPr lang="es-CO" sz="4200" b="1" dirty="0">
              <a:solidFill>
                <a:srgbClr val="4D4D4C"/>
              </a:solidFill>
              <a:latin typeface="WORK SANS BOLD ROMAN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74C03C9-E806-BB5F-2D63-9785B572C1F0}"/>
              </a:ext>
            </a:extLst>
          </p:cNvPr>
          <p:cNvSpPr txBox="1"/>
          <p:nvPr/>
        </p:nvSpPr>
        <p:spPr>
          <a:xfrm>
            <a:off x="842322" y="1103263"/>
            <a:ext cx="508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kern="0" dirty="0">
                <a:latin typeface="Work Sans Light Roman"/>
                <a:ea typeface="Arial" panose="020B0604020202020204" pitchFamily="34" charset="0"/>
              </a:rPr>
              <a:t>Ser una </a:t>
            </a:r>
            <a:r>
              <a:rPr lang="es-CO" sz="2000" kern="0" dirty="0">
                <a:solidFill>
                  <a:srgbClr val="000000"/>
                </a:solidFill>
                <a:latin typeface="Work Sans Light Roman"/>
                <a:ea typeface="Times New Roman" panose="02020603050405020304" pitchFamily="18" charset="0"/>
              </a:rPr>
              <a:t>persona jurídica de derecho privado, sin ánimo de lucro </a:t>
            </a:r>
            <a:endParaRPr lang="es-CO" sz="2000" dirty="0">
              <a:latin typeface="Work Sans Light Roman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CA08CE-0E72-9F43-F83A-E6EA677505F6}"/>
              </a:ext>
            </a:extLst>
          </p:cNvPr>
          <p:cNvSpPr txBox="1"/>
          <p:nvPr/>
        </p:nvSpPr>
        <p:spPr>
          <a:xfrm>
            <a:off x="842322" y="1833203"/>
            <a:ext cx="3372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dirty="0">
                <a:latin typeface="Work Sans Light Roman"/>
              </a:rPr>
              <a:t>Presentar una única propuesta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191B62-97E8-9546-CEBF-1CA53506DF03}"/>
              </a:ext>
            </a:extLst>
          </p:cNvPr>
          <p:cNvSpPr txBox="1"/>
          <p:nvPr/>
        </p:nvSpPr>
        <p:spPr>
          <a:xfrm>
            <a:off x="830401" y="2595158"/>
            <a:ext cx="5188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Work Sans Light Roman"/>
              </a:rPr>
              <a:t>No incurrir en inhabilidad o incompatibilidad para contratar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EB2CE83-DBC2-5A52-6C40-3C9F0E87A973}"/>
              </a:ext>
            </a:extLst>
          </p:cNvPr>
          <p:cNvSpPr txBox="1"/>
          <p:nvPr/>
        </p:nvSpPr>
        <p:spPr>
          <a:xfrm>
            <a:off x="819786" y="3344811"/>
            <a:ext cx="508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000" kern="0" dirty="0">
                <a:latin typeface="Work Sans Light Roman"/>
                <a:ea typeface="Arial" panose="020B0604020202020204" pitchFamily="34" charset="0"/>
              </a:rPr>
              <a:t>Certificado de inspección y vigilancia de la ESAL, por autoridad competente</a:t>
            </a:r>
            <a:endParaRPr lang="es-CO" sz="2000" dirty="0">
              <a:latin typeface="Work Sans Light Roman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5093D6B-3CD2-4530-CA06-FECAC62562CA}"/>
              </a:ext>
            </a:extLst>
          </p:cNvPr>
          <p:cNvSpPr txBox="1"/>
          <p:nvPr/>
        </p:nvSpPr>
        <p:spPr>
          <a:xfrm>
            <a:off x="822159" y="4069960"/>
            <a:ext cx="3740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dirty="0">
                <a:latin typeface="Work Sans Light Roman"/>
              </a:rPr>
              <a:t>Carta de manifestación de interés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2BD11F6-4A7D-08F5-58E3-C08C71B1A86F}"/>
              </a:ext>
            </a:extLst>
          </p:cNvPr>
          <p:cNvSpPr txBox="1"/>
          <p:nvPr/>
        </p:nvSpPr>
        <p:spPr>
          <a:xfrm>
            <a:off x="6938764" y="3746398"/>
            <a:ext cx="4053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dirty="0">
                <a:latin typeface="Work Sans Light Roman"/>
              </a:rPr>
              <a:t>Identificación del representante legal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8104644-AA0A-28D6-29F9-E57763166BEE}"/>
              </a:ext>
            </a:extLst>
          </p:cNvPr>
          <p:cNvSpPr txBox="1"/>
          <p:nvPr/>
        </p:nvSpPr>
        <p:spPr>
          <a:xfrm>
            <a:off x="6946465" y="3146014"/>
            <a:ext cx="4532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dirty="0">
                <a:latin typeface="Work Sans Light Roman"/>
              </a:rPr>
              <a:t>Certificado de existencia y representación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C0F3472-C1DD-D2AF-8A10-6A222109496D}"/>
              </a:ext>
            </a:extLst>
          </p:cNvPr>
          <p:cNvSpPr txBox="1"/>
          <p:nvPr/>
        </p:nvSpPr>
        <p:spPr>
          <a:xfrm>
            <a:off x="6932984" y="1850984"/>
            <a:ext cx="1173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dirty="0">
                <a:latin typeface="Work Sans Light Roman"/>
              </a:rPr>
              <a:t>RIT y RUT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A6F6BA-F9F7-7A26-6901-635DEB2DE394}"/>
              </a:ext>
            </a:extLst>
          </p:cNvPr>
          <p:cNvSpPr txBox="1"/>
          <p:nvPr/>
        </p:nvSpPr>
        <p:spPr>
          <a:xfrm>
            <a:off x="6947973" y="1072006"/>
            <a:ext cx="5319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kern="0" spc="-5" dirty="0">
                <a:latin typeface="Work Sans Light Roman"/>
                <a:ea typeface="Arial" panose="020B0604020202020204" pitchFamily="34" charset="0"/>
              </a:rPr>
              <a:t>Constancia del Sistema Registro Nacional de Medidas Correctivas</a:t>
            </a:r>
            <a:r>
              <a:rPr lang="es-CO" sz="2000" dirty="0">
                <a:latin typeface="Work Sans Light Roman"/>
              </a:rPr>
              <a:t>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72AD005-C5D1-BE09-FD03-F3781C0AD0E2}"/>
              </a:ext>
            </a:extLst>
          </p:cNvPr>
          <p:cNvSpPr txBox="1"/>
          <p:nvPr/>
        </p:nvSpPr>
        <p:spPr>
          <a:xfrm>
            <a:off x="6938765" y="2441772"/>
            <a:ext cx="3720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dirty="0">
                <a:latin typeface="Work Sans Light Roman"/>
              </a:rPr>
              <a:t>Certificación aporte contrapartida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A9C2D62-8ED5-7C33-F7E4-5427F3506D59}"/>
              </a:ext>
            </a:extLst>
          </p:cNvPr>
          <p:cNvSpPr txBox="1"/>
          <p:nvPr/>
        </p:nvSpPr>
        <p:spPr>
          <a:xfrm>
            <a:off x="6943970" y="4411366"/>
            <a:ext cx="5081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latin typeface="Work Sans Light Roman"/>
              </a:rPr>
              <a:t>Certificado cumplimiento de aportes salud, pensión, ARL y parafiscales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942361C-0930-0AD2-FD1F-8EDCDD115826}"/>
              </a:ext>
            </a:extLst>
          </p:cNvPr>
          <p:cNvSpPr txBox="1"/>
          <p:nvPr/>
        </p:nvSpPr>
        <p:spPr>
          <a:xfrm>
            <a:off x="817621" y="4706614"/>
            <a:ext cx="2166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dirty="0">
                <a:latin typeface="Work Sans Light Roman"/>
              </a:rPr>
              <a:t>Certificado REDAM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D59A4CB-9E2A-ABFF-3D22-B3E1C2AFA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93" y="1098310"/>
            <a:ext cx="498485" cy="49848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DFBDF1F-8103-CFA4-284E-6773C2F4D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850" y="4425158"/>
            <a:ext cx="503167" cy="50316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70AD21FF-4073-2723-EA79-7F468984F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081" y="3698754"/>
            <a:ext cx="503167" cy="50316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7DD5A1C-C530-8BE6-3529-878622FFE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288" y="3095816"/>
            <a:ext cx="503167" cy="503167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62D0FF51-4AB7-258A-8D81-D1DE1EDAC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807" y="2392634"/>
            <a:ext cx="503167" cy="503167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5A38125E-C8C5-BD99-BC43-0F0F8BE6A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5793" y="1785427"/>
            <a:ext cx="503167" cy="50316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603414E1-45C2-9E1C-EFAF-B6410B11D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113" y="1156814"/>
            <a:ext cx="503167" cy="503167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E4D91AD-F841-F152-0496-30C25C418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78" y="1784530"/>
            <a:ext cx="498485" cy="498485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A8F9B84-759B-2056-292A-5333C31C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27" y="3370078"/>
            <a:ext cx="498485" cy="498485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24337EA-9BCF-DAE6-57BF-58A5EED6E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926" y="4035641"/>
            <a:ext cx="498485" cy="498485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8567BA43-87E2-0443-C165-234840179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89" y="2481866"/>
            <a:ext cx="498485" cy="498485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5725B862-3CB5-59EB-F81D-99C1D0BDF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107" y="5785630"/>
            <a:ext cx="682154" cy="682154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CA3272BE-2900-4DCF-6F14-91867CD3E85A}"/>
              </a:ext>
            </a:extLst>
          </p:cNvPr>
          <p:cNvSpPr txBox="1"/>
          <p:nvPr/>
        </p:nvSpPr>
        <p:spPr>
          <a:xfrm>
            <a:off x="5046278" y="5917485"/>
            <a:ext cx="3628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000" dirty="0">
                <a:latin typeface="Work Sans Light Roman"/>
              </a:rPr>
              <a:t>Radicar el proyecto de formación</a:t>
            </a: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EBE6BAB5-74A3-78E9-0130-37F33D369FAF}"/>
              </a:ext>
            </a:extLst>
          </p:cNvPr>
          <p:cNvCxnSpPr>
            <a:cxnSpLocks/>
          </p:cNvCxnSpPr>
          <p:nvPr/>
        </p:nvCxnSpPr>
        <p:spPr>
          <a:xfrm>
            <a:off x="296474" y="859459"/>
            <a:ext cx="5722276" cy="0"/>
          </a:xfrm>
          <a:prstGeom prst="line">
            <a:avLst/>
          </a:prstGeom>
          <a:ln w="12700">
            <a:solidFill>
              <a:srgbClr val="38A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n 34" descr="Logotipo&#10;&#10;Descripción generada automáticamente">
            <a:extLst>
              <a:ext uri="{FF2B5EF4-FFF2-40B4-BE49-F238E27FC236}">
                <a16:creationId xmlns:a16="http://schemas.microsoft.com/office/drawing/2014/main" id="{68F8B53C-71FA-C330-ACC9-F61BB6290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0624" y="160667"/>
            <a:ext cx="873442" cy="87344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369CADE-7F69-E4BB-45F3-D8360CC90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72" y="4637981"/>
            <a:ext cx="498485" cy="49848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7C714B8-A511-ABBF-7016-99EBFC61A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8" y="6060949"/>
            <a:ext cx="2573601" cy="7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74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E8658ED5-8767-F9FD-C80C-71D3DEA15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0624" y="160667"/>
            <a:ext cx="873442" cy="873442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DB55E32-4AFE-D032-DC41-A03F727FB4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6709545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CD9318D7-B596-F16C-14AB-ED5A14DEE5C1}"/>
              </a:ext>
            </a:extLst>
          </p:cNvPr>
          <p:cNvSpPr txBox="1"/>
          <p:nvPr/>
        </p:nvSpPr>
        <p:spPr>
          <a:xfrm>
            <a:off x="245276" y="1279560"/>
            <a:ext cx="4863753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s-CO" sz="3200" b="1" kern="1200" dirty="0">
                <a:solidFill>
                  <a:srgbClr val="39A300"/>
                </a:solidFill>
                <a:latin typeface="Work Sans Light" pitchFamily="2" charset="0"/>
                <a:ea typeface="+mj-ea"/>
                <a:cs typeface="+mj-cs"/>
              </a:rPr>
              <a:t>Criterios para acreditar la reconocida idoneidad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D2F358F-DF71-0A87-56D7-1620219517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624" y="2733703"/>
            <a:ext cx="3526909" cy="352690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B533035-367F-AE71-5A7F-8A706F70FD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38" y="6060949"/>
            <a:ext cx="2573601" cy="7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90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D173111C-1DE2-3DB1-8B2C-5AC8484BF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665" y="255581"/>
            <a:ext cx="894321" cy="894321"/>
          </a:xfrm>
          <a:prstGeom prst="rect">
            <a:avLst/>
          </a:prstGeom>
        </p:spPr>
      </p:pic>
      <p:sp>
        <p:nvSpPr>
          <p:cNvPr id="9" name="object 17">
            <a:extLst>
              <a:ext uri="{FF2B5EF4-FFF2-40B4-BE49-F238E27FC236}">
                <a16:creationId xmlns:a16="http://schemas.microsoft.com/office/drawing/2014/main" id="{199E2802-4DBA-3437-CDC7-8DCBDB9216A0}"/>
              </a:ext>
            </a:extLst>
          </p:cNvPr>
          <p:cNvSpPr txBox="1">
            <a:spLocks/>
          </p:cNvSpPr>
          <p:nvPr/>
        </p:nvSpPr>
        <p:spPr>
          <a:xfrm>
            <a:off x="-502029" y="-231324"/>
            <a:ext cx="8538455" cy="983890"/>
          </a:xfrm>
          <a:prstGeom prst="rect">
            <a:avLst/>
          </a:prstGeom>
        </p:spPr>
        <p:txBody>
          <a:bodyPr vert="horz" wrap="square" lIns="0" tIns="21237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23267">
              <a:lnSpc>
                <a:spcPct val="100000"/>
              </a:lnSpc>
              <a:spcBef>
                <a:spcPts val="105"/>
              </a:spcBef>
            </a:pPr>
            <a:r>
              <a:rPr lang="es-ES" sz="5000" b="1" dirty="0">
                <a:solidFill>
                  <a:srgbClr val="39A300"/>
                </a:solidFill>
                <a:latin typeface="Work Sans Light" pitchFamily="2" charset="0"/>
                <a:ea typeface="+mn-ea"/>
                <a:cs typeface="+mn-cs"/>
              </a:rPr>
              <a:t>Proyecto de formación</a:t>
            </a:r>
          </a:p>
        </p:txBody>
      </p:sp>
      <p:sp>
        <p:nvSpPr>
          <p:cNvPr id="8" name="Google Shape;297;p17">
            <a:extLst>
              <a:ext uri="{FF2B5EF4-FFF2-40B4-BE49-F238E27FC236}">
                <a16:creationId xmlns:a16="http://schemas.microsoft.com/office/drawing/2014/main" id="{F864F75D-5668-8211-7A0B-E10DDCCBB55F}"/>
              </a:ext>
            </a:extLst>
          </p:cNvPr>
          <p:cNvSpPr/>
          <p:nvPr/>
        </p:nvSpPr>
        <p:spPr>
          <a:xfrm>
            <a:off x="4154382" y="2145585"/>
            <a:ext cx="594300" cy="594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Work Sans Light" pitchFamily="2" charset="0"/>
            </a:endParaRPr>
          </a:p>
        </p:txBody>
      </p:sp>
      <p:grpSp>
        <p:nvGrpSpPr>
          <p:cNvPr id="12" name="Google Shape;298;p17">
            <a:extLst>
              <a:ext uri="{FF2B5EF4-FFF2-40B4-BE49-F238E27FC236}">
                <a16:creationId xmlns:a16="http://schemas.microsoft.com/office/drawing/2014/main" id="{6D16F0D3-0448-D31F-7531-D1D314854371}"/>
              </a:ext>
            </a:extLst>
          </p:cNvPr>
          <p:cNvGrpSpPr/>
          <p:nvPr/>
        </p:nvGrpSpPr>
        <p:grpSpPr>
          <a:xfrm>
            <a:off x="2745009" y="2240603"/>
            <a:ext cx="1082569" cy="1525026"/>
            <a:chOff x="4550037" y="3179913"/>
            <a:chExt cx="591000" cy="2196143"/>
          </a:xfrm>
          <a:solidFill>
            <a:srgbClr val="38AA00"/>
          </a:solidFill>
        </p:grpSpPr>
        <p:cxnSp>
          <p:nvCxnSpPr>
            <p:cNvPr id="46" name="Google Shape;303;p17">
              <a:extLst>
                <a:ext uri="{FF2B5EF4-FFF2-40B4-BE49-F238E27FC236}">
                  <a16:creationId xmlns:a16="http://schemas.microsoft.com/office/drawing/2014/main" id="{EB040F00-3758-3871-BAAC-E252E59F0174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 rot="10800000" flipV="1">
              <a:off x="4552240" y="3179913"/>
              <a:ext cx="554364" cy="621936"/>
            </a:xfrm>
            <a:prstGeom prst="bentConnector3">
              <a:avLst>
                <a:gd name="adj1" fmla="val 50000"/>
              </a:avLst>
            </a:prstGeom>
            <a:grpFill/>
            <a:ln w="9525" cap="flat" cmpd="sng">
              <a:solidFill>
                <a:schemeClr val="tx1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49" name="Google Shape;308;p17">
              <a:extLst>
                <a:ext uri="{FF2B5EF4-FFF2-40B4-BE49-F238E27FC236}">
                  <a16:creationId xmlns:a16="http://schemas.microsoft.com/office/drawing/2014/main" id="{9C61C19C-5F38-0A92-F852-7692BB0AD3DF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550037" y="3789356"/>
              <a:ext cx="591000" cy="1586700"/>
            </a:xfrm>
            <a:prstGeom prst="bentConnector3">
              <a:avLst>
                <a:gd name="adj1" fmla="val 53099"/>
              </a:avLst>
            </a:prstGeom>
            <a:grpFill/>
            <a:ln w="9525" cap="flat" cmpd="sng">
              <a:solidFill>
                <a:schemeClr val="tx1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sp>
        <p:nvSpPr>
          <p:cNvPr id="50" name="Google Shape;302;p17">
            <a:extLst>
              <a:ext uri="{FF2B5EF4-FFF2-40B4-BE49-F238E27FC236}">
                <a16:creationId xmlns:a16="http://schemas.microsoft.com/office/drawing/2014/main" id="{EEE9B94B-8F36-CB26-99C7-869A4EEB803F}"/>
              </a:ext>
            </a:extLst>
          </p:cNvPr>
          <p:cNvSpPr/>
          <p:nvPr/>
        </p:nvSpPr>
        <p:spPr>
          <a:xfrm>
            <a:off x="6291305" y="926855"/>
            <a:ext cx="594300" cy="594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Work Sans Light" pitchFamily="2" charset="0"/>
            </a:endParaRPr>
          </a:p>
        </p:txBody>
      </p:sp>
      <p:sp>
        <p:nvSpPr>
          <p:cNvPr id="56" name="Google Shape;307;p17">
            <a:extLst>
              <a:ext uri="{FF2B5EF4-FFF2-40B4-BE49-F238E27FC236}">
                <a16:creationId xmlns:a16="http://schemas.microsoft.com/office/drawing/2014/main" id="{4A49B137-50AF-510D-DDA8-24F36A365B80}"/>
              </a:ext>
            </a:extLst>
          </p:cNvPr>
          <p:cNvSpPr/>
          <p:nvPr/>
        </p:nvSpPr>
        <p:spPr>
          <a:xfrm>
            <a:off x="4154382" y="3707110"/>
            <a:ext cx="594300" cy="5943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Work Sans Light" pitchFamily="2" charset="0"/>
            </a:endParaRPr>
          </a:p>
        </p:txBody>
      </p:sp>
      <p:sp>
        <p:nvSpPr>
          <p:cNvPr id="1130" name="object 6">
            <a:extLst>
              <a:ext uri="{FF2B5EF4-FFF2-40B4-BE49-F238E27FC236}">
                <a16:creationId xmlns:a16="http://schemas.microsoft.com/office/drawing/2014/main" id="{7C876B65-9EB9-B215-26F8-BFAA432C8CC5}"/>
              </a:ext>
            </a:extLst>
          </p:cNvPr>
          <p:cNvSpPr txBox="1"/>
          <p:nvPr/>
        </p:nvSpPr>
        <p:spPr>
          <a:xfrm>
            <a:off x="4579201" y="2088140"/>
            <a:ext cx="2101110" cy="7011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95"/>
              </a:spcBef>
            </a:pPr>
            <a:r>
              <a:rPr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Work Sans Light" pitchFamily="2" charset="0"/>
              </a:rPr>
              <a:t>Diagnóstico de necesidades de formación</a:t>
            </a:r>
          </a:p>
        </p:txBody>
      </p:sp>
      <p:sp>
        <p:nvSpPr>
          <p:cNvPr id="1131" name="object 14">
            <a:extLst>
              <a:ext uri="{FF2B5EF4-FFF2-40B4-BE49-F238E27FC236}">
                <a16:creationId xmlns:a16="http://schemas.microsoft.com/office/drawing/2014/main" id="{C5250E18-AB0E-4B88-EE1F-9E95790F0C27}"/>
              </a:ext>
            </a:extLst>
          </p:cNvPr>
          <p:cNvSpPr txBox="1"/>
          <p:nvPr/>
        </p:nvSpPr>
        <p:spPr>
          <a:xfrm>
            <a:off x="4553727" y="3621962"/>
            <a:ext cx="1236969" cy="4709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800"/>
              </a:lnSpc>
              <a:spcBef>
                <a:spcPts val="95"/>
              </a:spcBef>
            </a:pPr>
            <a:r>
              <a:rPr 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Work Sans Light" pitchFamily="2" charset="0"/>
              </a:rPr>
              <a:t>Proyecto de formación</a:t>
            </a:r>
            <a:endParaRPr sz="1500" b="1" dirty="0">
              <a:solidFill>
                <a:schemeClr val="tx1">
                  <a:lumMod val="95000"/>
                  <a:lumOff val="5000"/>
                </a:schemeClr>
              </a:solidFill>
              <a:latin typeface="Work Sans Light" pitchFamily="2" charset="0"/>
            </a:endParaRPr>
          </a:p>
        </p:txBody>
      </p:sp>
      <p:cxnSp>
        <p:nvCxnSpPr>
          <p:cNvPr id="1148" name="Google Shape;308;p17">
            <a:extLst>
              <a:ext uri="{FF2B5EF4-FFF2-40B4-BE49-F238E27FC236}">
                <a16:creationId xmlns:a16="http://schemas.microsoft.com/office/drawing/2014/main" id="{CD5F86DC-5E77-8B17-E561-D4031B7E7849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70776" y="3857444"/>
            <a:ext cx="458308" cy="1"/>
          </a:xfrm>
          <a:prstGeom prst="bentConnector3">
            <a:avLst>
              <a:gd name="adj1" fmla="val 50000"/>
            </a:avLst>
          </a:prstGeom>
          <a:solidFill>
            <a:srgbClr val="38AA00"/>
          </a:solidFill>
          <a:ln w="9525" cap="flat" cmpd="sng">
            <a:solidFill>
              <a:schemeClr val="tx1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152" name="object 14">
            <a:extLst>
              <a:ext uri="{FF2B5EF4-FFF2-40B4-BE49-F238E27FC236}">
                <a16:creationId xmlns:a16="http://schemas.microsoft.com/office/drawing/2014/main" id="{73EBA481-1E7F-D2EF-FFFA-BF8E4D530B40}"/>
              </a:ext>
            </a:extLst>
          </p:cNvPr>
          <p:cNvSpPr txBox="1"/>
          <p:nvPr/>
        </p:nvSpPr>
        <p:spPr>
          <a:xfrm>
            <a:off x="6685797" y="3629159"/>
            <a:ext cx="1236969" cy="4709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800"/>
              </a:lnSpc>
              <a:spcBef>
                <a:spcPts val="95"/>
              </a:spcBef>
            </a:pPr>
            <a:r>
              <a:rPr 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Work Sans Light" pitchFamily="2" charset="0"/>
              </a:rPr>
              <a:t>Acciones de formación</a:t>
            </a:r>
            <a:endParaRPr sz="1500" b="1" dirty="0">
              <a:solidFill>
                <a:schemeClr val="tx1">
                  <a:lumMod val="95000"/>
                  <a:lumOff val="5000"/>
                </a:schemeClr>
              </a:solidFill>
              <a:latin typeface="Work Sans Light" pitchFamily="2" charset="0"/>
            </a:endParaRPr>
          </a:p>
        </p:txBody>
      </p:sp>
      <p:sp>
        <p:nvSpPr>
          <p:cNvPr id="1155" name="object 15">
            <a:extLst>
              <a:ext uri="{FF2B5EF4-FFF2-40B4-BE49-F238E27FC236}">
                <a16:creationId xmlns:a16="http://schemas.microsoft.com/office/drawing/2014/main" id="{840227A2-F378-0C0F-4E40-D764C4C86889}"/>
              </a:ext>
            </a:extLst>
          </p:cNvPr>
          <p:cNvSpPr txBox="1"/>
          <p:nvPr/>
        </p:nvSpPr>
        <p:spPr>
          <a:xfrm>
            <a:off x="8847752" y="2511587"/>
            <a:ext cx="2957212" cy="14005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800"/>
              </a:lnSpc>
              <a:spcBef>
                <a:spcPts val="95"/>
              </a:spcBef>
            </a:pPr>
            <a:r>
              <a:rPr lang="es-ES" sz="1500" dirty="0">
                <a:latin typeface="Work Sans Light" pitchFamily="2" charset="0"/>
              </a:rPr>
              <a:t>Adquisición y actualización de conocimientos, habilidades, técnicas y prácticas y la mejora de las competencias de las campesinas y campesinos a lo largo de la vida</a:t>
            </a:r>
            <a:endParaRPr sz="2000" u="sng" dirty="0">
              <a:solidFill>
                <a:schemeClr val="tx1">
                  <a:lumMod val="95000"/>
                  <a:lumOff val="5000"/>
                </a:schemeClr>
              </a:solidFill>
              <a:latin typeface="Work Sans Light" pitchFamily="2" charset="0"/>
            </a:endParaRPr>
          </a:p>
        </p:txBody>
      </p:sp>
      <p:sp>
        <p:nvSpPr>
          <p:cNvPr id="1156" name="CuadroTexto 1155">
            <a:extLst>
              <a:ext uri="{FF2B5EF4-FFF2-40B4-BE49-F238E27FC236}">
                <a16:creationId xmlns:a16="http://schemas.microsoft.com/office/drawing/2014/main" id="{B8C226E0-77E4-53D1-4BAE-042FB5987918}"/>
              </a:ext>
            </a:extLst>
          </p:cNvPr>
          <p:cNvSpPr txBox="1"/>
          <p:nvPr/>
        </p:nvSpPr>
        <p:spPr>
          <a:xfrm>
            <a:off x="8780706" y="3997912"/>
            <a:ext cx="309130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500" dirty="0">
                <a:latin typeface="Work Sans Light" pitchFamily="2" charset="0"/>
              </a:rPr>
              <a:t>Generar capacidades e incentivar la asociatividad, la participación y la integración comercial entre los actores de la economía campesina, así como la transformación productiva; </a:t>
            </a:r>
            <a:r>
              <a:rPr lang="es-CO" sz="1500" dirty="0">
                <a:latin typeface="Work Sans Light" pitchFamily="2" charset="0"/>
              </a:rPr>
              <a:t>promover la protección del ambiente, </a:t>
            </a:r>
            <a:r>
              <a:rPr lang="es-ES" sz="1500" dirty="0">
                <a:latin typeface="Work Sans Light" pitchFamily="2" charset="0"/>
              </a:rPr>
              <a:t>los recursos hídricos y la agroecología</a:t>
            </a:r>
            <a:r>
              <a:rPr lang="es-CO" sz="1500" dirty="0">
                <a:latin typeface="Work Sans Light" pitchFamily="2" charset="0"/>
              </a:rPr>
              <a:t>.</a:t>
            </a:r>
            <a:endParaRPr lang="es-ES" sz="1500" dirty="0">
              <a:latin typeface="Work Sans Light" pitchFamily="2" charset="0"/>
            </a:endParaRPr>
          </a:p>
        </p:txBody>
      </p:sp>
      <p:grpSp>
        <p:nvGrpSpPr>
          <p:cNvPr id="1157" name="Google Shape;298;p17">
            <a:extLst>
              <a:ext uri="{FF2B5EF4-FFF2-40B4-BE49-F238E27FC236}">
                <a16:creationId xmlns:a16="http://schemas.microsoft.com/office/drawing/2014/main" id="{DF374215-DAF0-5BD4-0B60-DA44B81D93E7}"/>
              </a:ext>
            </a:extLst>
          </p:cNvPr>
          <p:cNvGrpSpPr/>
          <p:nvPr/>
        </p:nvGrpSpPr>
        <p:grpSpPr>
          <a:xfrm>
            <a:off x="7784851" y="3022753"/>
            <a:ext cx="480796" cy="1938992"/>
            <a:chOff x="4721887" y="2445531"/>
            <a:chExt cx="591000" cy="2930525"/>
          </a:xfrm>
          <a:solidFill>
            <a:srgbClr val="38AA00"/>
          </a:solidFill>
        </p:grpSpPr>
        <p:cxnSp>
          <p:nvCxnSpPr>
            <p:cNvPr id="1158" name="Google Shape;303;p17">
              <a:extLst>
                <a:ext uri="{FF2B5EF4-FFF2-40B4-BE49-F238E27FC236}">
                  <a16:creationId xmlns:a16="http://schemas.microsoft.com/office/drawing/2014/main" id="{DEEE0CD0-668B-C7E6-6EFF-2631352BF50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724085" y="2445531"/>
              <a:ext cx="588802" cy="1356319"/>
            </a:xfrm>
            <a:prstGeom prst="bentConnector3">
              <a:avLst>
                <a:gd name="adj1" fmla="val 59388"/>
              </a:avLst>
            </a:prstGeom>
            <a:grpFill/>
            <a:ln w="9525" cap="flat" cmpd="sng">
              <a:solidFill>
                <a:schemeClr val="tx1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1159" name="Google Shape;308;p17">
              <a:extLst>
                <a:ext uri="{FF2B5EF4-FFF2-40B4-BE49-F238E27FC236}">
                  <a16:creationId xmlns:a16="http://schemas.microsoft.com/office/drawing/2014/main" id="{7F845B23-453F-50EE-E378-FE82DD15F1B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721887" y="3789356"/>
              <a:ext cx="591000" cy="1586700"/>
            </a:xfrm>
            <a:prstGeom prst="bentConnector3">
              <a:avLst>
                <a:gd name="adj1" fmla="val 59335"/>
              </a:avLst>
            </a:prstGeom>
            <a:grpFill/>
            <a:ln w="9525" cap="flat" cmpd="sng">
              <a:solidFill>
                <a:schemeClr val="tx1"/>
              </a:solidFill>
              <a:prstDash val="solid"/>
              <a:round/>
              <a:headEnd type="oval" w="med" len="med"/>
              <a:tailEnd type="none" w="med" len="med"/>
            </a:ln>
          </p:spPr>
        </p:cxnSp>
      </p:grpSp>
      <p:grpSp>
        <p:nvGrpSpPr>
          <p:cNvPr id="1164" name="Google Shape;7768;p76">
            <a:extLst>
              <a:ext uri="{FF2B5EF4-FFF2-40B4-BE49-F238E27FC236}">
                <a16:creationId xmlns:a16="http://schemas.microsoft.com/office/drawing/2014/main" id="{7E38A791-2664-CC9F-8EA8-269D2245874F}"/>
              </a:ext>
            </a:extLst>
          </p:cNvPr>
          <p:cNvGrpSpPr/>
          <p:nvPr/>
        </p:nvGrpSpPr>
        <p:grpSpPr>
          <a:xfrm>
            <a:off x="3863839" y="1907368"/>
            <a:ext cx="565863" cy="604220"/>
            <a:chOff x="-47524975" y="3569100"/>
            <a:chExt cx="300875" cy="299925"/>
          </a:xfrm>
          <a:solidFill>
            <a:srgbClr val="38AA00"/>
          </a:solidFill>
        </p:grpSpPr>
        <p:sp>
          <p:nvSpPr>
            <p:cNvPr id="1165" name="Google Shape;7769;p76">
              <a:extLst>
                <a:ext uri="{FF2B5EF4-FFF2-40B4-BE49-F238E27FC236}">
                  <a16:creationId xmlns:a16="http://schemas.microsoft.com/office/drawing/2014/main" id="{67786552-3C42-8393-B4D6-0623CE46EFC1}"/>
                </a:ext>
              </a:extLst>
            </p:cNvPr>
            <p:cNvSpPr/>
            <p:nvPr/>
          </p:nvSpPr>
          <p:spPr>
            <a:xfrm>
              <a:off x="-47524975" y="3755775"/>
              <a:ext cx="115000" cy="113250"/>
            </a:xfrm>
            <a:custGeom>
              <a:avLst/>
              <a:gdLst/>
              <a:ahLst/>
              <a:cxnLst/>
              <a:rect l="l" t="t" r="r" b="b"/>
              <a:pathLst>
                <a:path w="4600" h="4530" extrusionOk="0">
                  <a:moveTo>
                    <a:pt x="3088" y="0"/>
                  </a:moveTo>
                  <a:lnTo>
                    <a:pt x="378" y="2741"/>
                  </a:lnTo>
                  <a:cubicBezTo>
                    <a:pt x="0" y="3119"/>
                    <a:pt x="0" y="3781"/>
                    <a:pt x="378" y="4222"/>
                  </a:cubicBezTo>
                  <a:cubicBezTo>
                    <a:pt x="583" y="4427"/>
                    <a:pt x="851" y="4529"/>
                    <a:pt x="1123" y="4529"/>
                  </a:cubicBezTo>
                  <a:cubicBezTo>
                    <a:pt x="1394" y="4529"/>
                    <a:pt x="1670" y="4427"/>
                    <a:pt x="1890" y="4222"/>
                  </a:cubicBezTo>
                  <a:lnTo>
                    <a:pt x="4600" y="1512"/>
                  </a:lnTo>
                  <a:cubicBezTo>
                    <a:pt x="4001" y="1103"/>
                    <a:pt x="3497" y="599"/>
                    <a:pt x="30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1166" name="Google Shape;7770;p76">
              <a:extLst>
                <a:ext uri="{FF2B5EF4-FFF2-40B4-BE49-F238E27FC236}">
                  <a16:creationId xmlns:a16="http://schemas.microsoft.com/office/drawing/2014/main" id="{D575B0AF-2E29-D1EB-177E-86CC8B3B836D}"/>
                </a:ext>
              </a:extLst>
            </p:cNvPr>
            <p:cNvSpPr/>
            <p:nvPr/>
          </p:nvSpPr>
          <p:spPr>
            <a:xfrm>
              <a:off x="-47346200" y="367465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1" y="0"/>
                  </a:moveTo>
                  <a:lnTo>
                    <a:pt x="1" y="630"/>
                  </a:lnTo>
                  <a:cubicBezTo>
                    <a:pt x="284" y="536"/>
                    <a:pt x="505" y="315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1167" name="Google Shape;7771;p76">
              <a:extLst>
                <a:ext uri="{FF2B5EF4-FFF2-40B4-BE49-F238E27FC236}">
                  <a16:creationId xmlns:a16="http://schemas.microsoft.com/office/drawing/2014/main" id="{23B4B9F2-8D50-B75D-E4F6-C60FF47E6EC8}"/>
                </a:ext>
              </a:extLst>
            </p:cNvPr>
            <p:cNvSpPr/>
            <p:nvPr/>
          </p:nvSpPr>
          <p:spPr>
            <a:xfrm>
              <a:off x="-47382425" y="364000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0" y="0"/>
                  </a:moveTo>
                  <a:cubicBezTo>
                    <a:pt x="473" y="0"/>
                    <a:pt x="1" y="473"/>
                    <a:pt x="1" y="1071"/>
                  </a:cubicBezTo>
                  <a:cubicBezTo>
                    <a:pt x="1" y="1512"/>
                    <a:pt x="253" y="1890"/>
                    <a:pt x="694" y="2048"/>
                  </a:cubicBezTo>
                  <a:lnTo>
                    <a:pt x="694" y="1071"/>
                  </a:lnTo>
                  <a:cubicBezTo>
                    <a:pt x="694" y="851"/>
                    <a:pt x="851" y="693"/>
                    <a:pt x="1040" y="693"/>
                  </a:cubicBezTo>
                  <a:lnTo>
                    <a:pt x="2048" y="693"/>
                  </a:lnTo>
                  <a:cubicBezTo>
                    <a:pt x="1922" y="284"/>
                    <a:pt x="1513" y="0"/>
                    <a:pt x="1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1168" name="Google Shape;7772;p76">
              <a:extLst>
                <a:ext uri="{FF2B5EF4-FFF2-40B4-BE49-F238E27FC236}">
                  <a16:creationId xmlns:a16="http://schemas.microsoft.com/office/drawing/2014/main" id="{5A91F806-61F7-FA35-0871-F1AF22E71177}"/>
                </a:ext>
              </a:extLst>
            </p:cNvPr>
            <p:cNvSpPr/>
            <p:nvPr/>
          </p:nvSpPr>
          <p:spPr>
            <a:xfrm>
              <a:off x="-47346975" y="36746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355" y="0"/>
                  </a:moveTo>
                  <a:cubicBezTo>
                    <a:pt x="1261" y="693"/>
                    <a:pt x="693" y="1260"/>
                    <a:pt x="0" y="1355"/>
                  </a:cubicBezTo>
                  <a:lnTo>
                    <a:pt x="0" y="2111"/>
                  </a:lnTo>
                  <a:lnTo>
                    <a:pt x="2111" y="2111"/>
                  </a:lnTo>
                  <a:lnTo>
                    <a:pt x="21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1169" name="Google Shape;7773;p76">
              <a:extLst>
                <a:ext uri="{FF2B5EF4-FFF2-40B4-BE49-F238E27FC236}">
                  <a16:creationId xmlns:a16="http://schemas.microsoft.com/office/drawing/2014/main" id="{086C4854-70B9-07AC-8743-C05971A125B6}"/>
                </a:ext>
              </a:extLst>
            </p:cNvPr>
            <p:cNvSpPr/>
            <p:nvPr/>
          </p:nvSpPr>
          <p:spPr>
            <a:xfrm>
              <a:off x="-47452525" y="3569100"/>
              <a:ext cx="228425" cy="228425"/>
            </a:xfrm>
            <a:custGeom>
              <a:avLst/>
              <a:gdLst/>
              <a:ahLst/>
              <a:cxnLst/>
              <a:rect l="l" t="t" r="r" b="b"/>
              <a:pathLst>
                <a:path w="9137" h="9137" extrusionOk="0">
                  <a:moveTo>
                    <a:pt x="3907" y="2080"/>
                  </a:moveTo>
                  <a:cubicBezTo>
                    <a:pt x="4758" y="2080"/>
                    <a:pt x="5483" y="2679"/>
                    <a:pt x="5640" y="3498"/>
                  </a:cubicBezTo>
                  <a:lnTo>
                    <a:pt x="6743" y="3498"/>
                  </a:lnTo>
                  <a:cubicBezTo>
                    <a:pt x="6932" y="3498"/>
                    <a:pt x="7089" y="3655"/>
                    <a:pt x="7089" y="3844"/>
                  </a:cubicBezTo>
                  <a:lnTo>
                    <a:pt x="7089" y="6680"/>
                  </a:lnTo>
                  <a:lnTo>
                    <a:pt x="7058" y="6680"/>
                  </a:lnTo>
                  <a:cubicBezTo>
                    <a:pt x="7058" y="6900"/>
                    <a:pt x="6900" y="7058"/>
                    <a:pt x="6680" y="7058"/>
                  </a:cubicBezTo>
                  <a:lnTo>
                    <a:pt x="3907" y="7058"/>
                  </a:lnTo>
                  <a:cubicBezTo>
                    <a:pt x="3687" y="7058"/>
                    <a:pt x="3529" y="6900"/>
                    <a:pt x="3529" y="6680"/>
                  </a:cubicBezTo>
                  <a:lnTo>
                    <a:pt x="3529" y="5577"/>
                  </a:lnTo>
                  <a:cubicBezTo>
                    <a:pt x="2742" y="5419"/>
                    <a:pt x="2111" y="4726"/>
                    <a:pt x="2111" y="3844"/>
                  </a:cubicBezTo>
                  <a:cubicBezTo>
                    <a:pt x="2111" y="2868"/>
                    <a:pt x="2899" y="2080"/>
                    <a:pt x="3907" y="2080"/>
                  </a:cubicBezTo>
                  <a:close/>
                  <a:moveTo>
                    <a:pt x="4569" y="1"/>
                  </a:moveTo>
                  <a:cubicBezTo>
                    <a:pt x="2048" y="1"/>
                    <a:pt x="1" y="2048"/>
                    <a:pt x="1" y="4569"/>
                  </a:cubicBezTo>
                  <a:cubicBezTo>
                    <a:pt x="1" y="7089"/>
                    <a:pt x="2048" y="9137"/>
                    <a:pt x="4569" y="9137"/>
                  </a:cubicBezTo>
                  <a:cubicBezTo>
                    <a:pt x="7089" y="9137"/>
                    <a:pt x="9137" y="7089"/>
                    <a:pt x="9137" y="4569"/>
                  </a:cubicBezTo>
                  <a:cubicBezTo>
                    <a:pt x="9137" y="2048"/>
                    <a:pt x="7089" y="1"/>
                    <a:pt x="45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</p:grpSp>
      <p:grpSp>
        <p:nvGrpSpPr>
          <p:cNvPr id="1170" name="Google Shape;6662;p74">
            <a:extLst>
              <a:ext uri="{FF2B5EF4-FFF2-40B4-BE49-F238E27FC236}">
                <a16:creationId xmlns:a16="http://schemas.microsoft.com/office/drawing/2014/main" id="{217DCF42-4AE8-850B-1C11-4742FB0146A3}"/>
              </a:ext>
            </a:extLst>
          </p:cNvPr>
          <p:cNvGrpSpPr/>
          <p:nvPr/>
        </p:nvGrpSpPr>
        <p:grpSpPr>
          <a:xfrm>
            <a:off x="3932543" y="3528033"/>
            <a:ext cx="606426" cy="621574"/>
            <a:chOff x="946175" y="3253275"/>
            <a:chExt cx="298550" cy="296150"/>
          </a:xfrm>
          <a:solidFill>
            <a:srgbClr val="38AA00"/>
          </a:solidFill>
        </p:grpSpPr>
        <p:sp>
          <p:nvSpPr>
            <p:cNvPr id="1171" name="Google Shape;6663;p74">
              <a:extLst>
                <a:ext uri="{FF2B5EF4-FFF2-40B4-BE49-F238E27FC236}">
                  <a16:creationId xmlns:a16="http://schemas.microsoft.com/office/drawing/2014/main" id="{F7EE57A2-FC3B-06BD-2E3D-240FF4098DCF}"/>
                </a:ext>
              </a:extLst>
            </p:cNvPr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1172" name="Google Shape;6664;p74">
              <a:extLst>
                <a:ext uri="{FF2B5EF4-FFF2-40B4-BE49-F238E27FC236}">
                  <a16:creationId xmlns:a16="http://schemas.microsoft.com/office/drawing/2014/main" id="{1EA5B78B-07BA-E853-8704-5CFC8B241808}"/>
                </a:ext>
              </a:extLst>
            </p:cNvPr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1173" name="Google Shape;6665;p74">
              <a:extLst>
                <a:ext uri="{FF2B5EF4-FFF2-40B4-BE49-F238E27FC236}">
                  <a16:creationId xmlns:a16="http://schemas.microsoft.com/office/drawing/2014/main" id="{1D9FAE5F-08B7-D3A3-7369-5E1E42A8A851}"/>
                </a:ext>
              </a:extLst>
            </p:cNvPr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1174" name="Google Shape;6666;p74">
              <a:extLst>
                <a:ext uri="{FF2B5EF4-FFF2-40B4-BE49-F238E27FC236}">
                  <a16:creationId xmlns:a16="http://schemas.microsoft.com/office/drawing/2014/main" id="{035E31FC-3EAE-FFAA-B094-02A9B40D7405}"/>
                </a:ext>
              </a:extLst>
            </p:cNvPr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1175" name="Google Shape;6667;p74">
              <a:extLst>
                <a:ext uri="{FF2B5EF4-FFF2-40B4-BE49-F238E27FC236}">
                  <a16:creationId xmlns:a16="http://schemas.microsoft.com/office/drawing/2014/main" id="{DC5A892E-96D4-1707-E2E8-A986ACE663B2}"/>
                </a:ext>
              </a:extLst>
            </p:cNvPr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</p:grpSp>
      <p:grpSp>
        <p:nvGrpSpPr>
          <p:cNvPr id="1176" name="Google Shape;6579;p74">
            <a:extLst>
              <a:ext uri="{FF2B5EF4-FFF2-40B4-BE49-F238E27FC236}">
                <a16:creationId xmlns:a16="http://schemas.microsoft.com/office/drawing/2014/main" id="{7EE0FA1F-3ECE-42F0-0FEF-19939412D323}"/>
              </a:ext>
            </a:extLst>
          </p:cNvPr>
          <p:cNvGrpSpPr/>
          <p:nvPr/>
        </p:nvGrpSpPr>
        <p:grpSpPr>
          <a:xfrm>
            <a:off x="6220568" y="3538738"/>
            <a:ext cx="556288" cy="594300"/>
            <a:chOff x="-61784125" y="3377700"/>
            <a:chExt cx="316650" cy="317450"/>
          </a:xfrm>
          <a:solidFill>
            <a:srgbClr val="38AA00"/>
          </a:solidFill>
        </p:grpSpPr>
        <p:sp>
          <p:nvSpPr>
            <p:cNvPr id="1177" name="Google Shape;6580;p74">
              <a:extLst>
                <a:ext uri="{FF2B5EF4-FFF2-40B4-BE49-F238E27FC236}">
                  <a16:creationId xmlns:a16="http://schemas.microsoft.com/office/drawing/2014/main" id="{862E07A1-D63D-9F2E-2E53-3DF9F31DA90F}"/>
                </a:ext>
              </a:extLst>
            </p:cNvPr>
            <p:cNvSpPr/>
            <p:nvPr/>
          </p:nvSpPr>
          <p:spPr>
            <a:xfrm>
              <a:off x="-61688025" y="3460400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30" y="1"/>
                  </a:moveTo>
                  <a:cubicBezTo>
                    <a:pt x="252" y="442"/>
                    <a:pt x="0" y="1041"/>
                    <a:pt x="0" y="1671"/>
                  </a:cubicBezTo>
                  <a:cubicBezTo>
                    <a:pt x="0" y="1891"/>
                    <a:pt x="189" y="2049"/>
                    <a:pt x="441" y="2049"/>
                  </a:cubicBezTo>
                  <a:lnTo>
                    <a:pt x="4568" y="2049"/>
                  </a:lnTo>
                  <a:cubicBezTo>
                    <a:pt x="4820" y="2049"/>
                    <a:pt x="4978" y="1860"/>
                    <a:pt x="4978" y="1671"/>
                  </a:cubicBezTo>
                  <a:cubicBezTo>
                    <a:pt x="4978" y="1041"/>
                    <a:pt x="4726" y="442"/>
                    <a:pt x="4348" y="1"/>
                  </a:cubicBezTo>
                  <a:cubicBezTo>
                    <a:pt x="3875" y="568"/>
                    <a:pt x="3182" y="852"/>
                    <a:pt x="2489" y="852"/>
                  </a:cubicBezTo>
                  <a:cubicBezTo>
                    <a:pt x="1827" y="852"/>
                    <a:pt x="1134" y="568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38AA00"/>
                </a:solidFill>
                <a:latin typeface="Work Sans Light" pitchFamily="2" charset="0"/>
              </a:endParaRPr>
            </a:p>
          </p:txBody>
        </p:sp>
        <p:sp>
          <p:nvSpPr>
            <p:cNvPr id="1178" name="Google Shape;6581;p74">
              <a:extLst>
                <a:ext uri="{FF2B5EF4-FFF2-40B4-BE49-F238E27FC236}">
                  <a16:creationId xmlns:a16="http://schemas.microsoft.com/office/drawing/2014/main" id="{C4CC4C93-5547-2949-2AA4-4C13DB539071}"/>
                </a:ext>
              </a:extLst>
            </p:cNvPr>
            <p:cNvSpPr/>
            <p:nvPr/>
          </p:nvSpPr>
          <p:spPr>
            <a:xfrm>
              <a:off x="-61677800" y="3518900"/>
              <a:ext cx="104775" cy="61850"/>
            </a:xfrm>
            <a:custGeom>
              <a:avLst/>
              <a:gdLst/>
              <a:ahLst/>
              <a:cxnLst/>
              <a:rect l="l" t="t" r="r" b="b"/>
              <a:pathLst>
                <a:path w="4191" h="2474" extrusionOk="0">
                  <a:moveTo>
                    <a:pt x="2096" y="0"/>
                  </a:moveTo>
                  <a:cubicBezTo>
                    <a:pt x="1985" y="0"/>
                    <a:pt x="1875" y="40"/>
                    <a:pt x="1796" y="118"/>
                  </a:cubicBezTo>
                  <a:lnTo>
                    <a:pt x="158" y="1757"/>
                  </a:lnTo>
                  <a:cubicBezTo>
                    <a:pt x="1" y="1914"/>
                    <a:pt x="1" y="2198"/>
                    <a:pt x="158" y="2355"/>
                  </a:cubicBezTo>
                  <a:cubicBezTo>
                    <a:pt x="237" y="2434"/>
                    <a:pt x="339" y="2473"/>
                    <a:pt x="442" y="2473"/>
                  </a:cubicBezTo>
                  <a:cubicBezTo>
                    <a:pt x="544" y="2473"/>
                    <a:pt x="646" y="2434"/>
                    <a:pt x="725" y="2355"/>
                  </a:cubicBezTo>
                  <a:lnTo>
                    <a:pt x="2111" y="969"/>
                  </a:lnTo>
                  <a:lnTo>
                    <a:pt x="3498" y="2355"/>
                  </a:lnTo>
                  <a:cubicBezTo>
                    <a:pt x="3576" y="2434"/>
                    <a:pt x="3687" y="2473"/>
                    <a:pt x="3797" y="2473"/>
                  </a:cubicBezTo>
                  <a:cubicBezTo>
                    <a:pt x="3907" y="2473"/>
                    <a:pt x="4017" y="2434"/>
                    <a:pt x="4096" y="2355"/>
                  </a:cubicBezTo>
                  <a:cubicBezTo>
                    <a:pt x="4191" y="2198"/>
                    <a:pt x="4191" y="1914"/>
                    <a:pt x="4033" y="1757"/>
                  </a:cubicBezTo>
                  <a:lnTo>
                    <a:pt x="2395" y="118"/>
                  </a:lnTo>
                  <a:cubicBezTo>
                    <a:pt x="2316" y="40"/>
                    <a:pt x="2206" y="0"/>
                    <a:pt x="2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38AA00"/>
                </a:solidFill>
                <a:latin typeface="Work Sans Light" pitchFamily="2" charset="0"/>
              </a:endParaRPr>
            </a:p>
          </p:txBody>
        </p:sp>
        <p:sp>
          <p:nvSpPr>
            <p:cNvPr id="1179" name="Google Shape;6582;p74">
              <a:extLst>
                <a:ext uri="{FF2B5EF4-FFF2-40B4-BE49-F238E27FC236}">
                  <a16:creationId xmlns:a16="http://schemas.microsoft.com/office/drawing/2014/main" id="{08413CAC-14D9-C0EB-E668-FE5FDF3D84AF}"/>
                </a:ext>
              </a:extLst>
            </p:cNvPr>
            <p:cNvSpPr/>
            <p:nvPr/>
          </p:nvSpPr>
          <p:spPr>
            <a:xfrm>
              <a:off x="-61667550" y="3377700"/>
              <a:ext cx="82700" cy="82725"/>
            </a:xfrm>
            <a:custGeom>
              <a:avLst/>
              <a:gdLst/>
              <a:ahLst/>
              <a:cxnLst/>
              <a:rect l="l" t="t" r="r" b="b"/>
              <a:pathLst>
                <a:path w="3308" h="3309" extrusionOk="0">
                  <a:moveTo>
                    <a:pt x="1670" y="1"/>
                  </a:moveTo>
                  <a:cubicBezTo>
                    <a:pt x="756" y="1"/>
                    <a:pt x="0" y="757"/>
                    <a:pt x="0" y="1671"/>
                  </a:cubicBezTo>
                  <a:cubicBezTo>
                    <a:pt x="0" y="2584"/>
                    <a:pt x="756" y="3309"/>
                    <a:pt x="1670" y="3309"/>
                  </a:cubicBezTo>
                  <a:cubicBezTo>
                    <a:pt x="2584" y="3309"/>
                    <a:pt x="3308" y="2584"/>
                    <a:pt x="3308" y="1671"/>
                  </a:cubicBezTo>
                  <a:cubicBezTo>
                    <a:pt x="3308" y="757"/>
                    <a:pt x="2584" y="1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38AA00"/>
                </a:solidFill>
                <a:latin typeface="Work Sans Light" pitchFamily="2" charset="0"/>
              </a:endParaRPr>
            </a:p>
          </p:txBody>
        </p:sp>
        <p:sp>
          <p:nvSpPr>
            <p:cNvPr id="1180" name="Google Shape;6583;p74">
              <a:extLst>
                <a:ext uri="{FF2B5EF4-FFF2-40B4-BE49-F238E27FC236}">
                  <a16:creationId xmlns:a16="http://schemas.microsoft.com/office/drawing/2014/main" id="{04C9B3FF-3EF0-6FC2-F8B9-C520E5EABC89}"/>
                </a:ext>
              </a:extLst>
            </p:cNvPr>
            <p:cNvSpPr/>
            <p:nvPr/>
          </p:nvSpPr>
          <p:spPr>
            <a:xfrm>
              <a:off x="-61591150" y="3643150"/>
              <a:ext cx="123675" cy="51200"/>
            </a:xfrm>
            <a:custGeom>
              <a:avLst/>
              <a:gdLst/>
              <a:ahLst/>
              <a:cxnLst/>
              <a:rect l="l" t="t" r="r" b="b"/>
              <a:pathLst>
                <a:path w="4947" h="2048" extrusionOk="0">
                  <a:moveTo>
                    <a:pt x="630" y="0"/>
                  </a:moveTo>
                  <a:cubicBezTo>
                    <a:pt x="221" y="410"/>
                    <a:pt x="0" y="1008"/>
                    <a:pt x="0" y="1638"/>
                  </a:cubicBezTo>
                  <a:cubicBezTo>
                    <a:pt x="0" y="1890"/>
                    <a:pt x="189" y="2048"/>
                    <a:pt x="378" y="2048"/>
                  </a:cubicBezTo>
                  <a:lnTo>
                    <a:pt x="4505" y="2048"/>
                  </a:lnTo>
                  <a:cubicBezTo>
                    <a:pt x="4757" y="2048"/>
                    <a:pt x="4946" y="1827"/>
                    <a:pt x="4946" y="1638"/>
                  </a:cubicBezTo>
                  <a:cubicBezTo>
                    <a:pt x="4946" y="1008"/>
                    <a:pt x="4726" y="410"/>
                    <a:pt x="4316" y="0"/>
                  </a:cubicBezTo>
                  <a:cubicBezTo>
                    <a:pt x="3844" y="536"/>
                    <a:pt x="3182" y="819"/>
                    <a:pt x="2458" y="819"/>
                  </a:cubicBezTo>
                  <a:cubicBezTo>
                    <a:pt x="1796" y="819"/>
                    <a:pt x="1134" y="536"/>
                    <a:pt x="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38AA00"/>
                </a:solidFill>
                <a:latin typeface="Work Sans Light" pitchFamily="2" charset="0"/>
              </a:endParaRPr>
            </a:p>
          </p:txBody>
        </p:sp>
        <p:sp>
          <p:nvSpPr>
            <p:cNvPr id="1181" name="Google Shape;6584;p74">
              <a:extLst>
                <a:ext uri="{FF2B5EF4-FFF2-40B4-BE49-F238E27FC236}">
                  <a16:creationId xmlns:a16="http://schemas.microsoft.com/office/drawing/2014/main" id="{69E997DC-3479-0862-7C32-A8C57804FC39}"/>
                </a:ext>
              </a:extLst>
            </p:cNvPr>
            <p:cNvSpPr/>
            <p:nvPr/>
          </p:nvSpPr>
          <p:spPr>
            <a:xfrm>
              <a:off x="-61570675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6" y="0"/>
                    <a:pt x="0" y="725"/>
                    <a:pt x="0" y="1638"/>
                  </a:cubicBezTo>
                  <a:cubicBezTo>
                    <a:pt x="0" y="2552"/>
                    <a:pt x="756" y="3308"/>
                    <a:pt x="1670" y="3308"/>
                  </a:cubicBezTo>
                  <a:cubicBezTo>
                    <a:pt x="2552" y="3308"/>
                    <a:pt x="3308" y="2552"/>
                    <a:pt x="3308" y="1638"/>
                  </a:cubicBezTo>
                  <a:cubicBezTo>
                    <a:pt x="3308" y="725"/>
                    <a:pt x="2552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38AA00"/>
                </a:solidFill>
                <a:latin typeface="Work Sans Light" pitchFamily="2" charset="0"/>
              </a:endParaRPr>
            </a:p>
          </p:txBody>
        </p:sp>
        <p:sp>
          <p:nvSpPr>
            <p:cNvPr id="1182" name="Google Shape;6585;p74">
              <a:extLst>
                <a:ext uri="{FF2B5EF4-FFF2-40B4-BE49-F238E27FC236}">
                  <a16:creationId xmlns:a16="http://schemas.microsoft.com/office/drawing/2014/main" id="{4A261C11-39F7-AB07-82D7-1B15DB9CB725}"/>
                </a:ext>
              </a:extLst>
            </p:cNvPr>
            <p:cNvSpPr/>
            <p:nvPr/>
          </p:nvSpPr>
          <p:spPr>
            <a:xfrm>
              <a:off x="-61784125" y="3643925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62" y="1"/>
                  </a:moveTo>
                  <a:cubicBezTo>
                    <a:pt x="252" y="442"/>
                    <a:pt x="32" y="1009"/>
                    <a:pt x="32" y="1639"/>
                  </a:cubicBezTo>
                  <a:cubicBezTo>
                    <a:pt x="0" y="1859"/>
                    <a:pt x="189" y="2048"/>
                    <a:pt x="410" y="2048"/>
                  </a:cubicBezTo>
                  <a:lnTo>
                    <a:pt x="4569" y="2048"/>
                  </a:lnTo>
                  <a:cubicBezTo>
                    <a:pt x="4789" y="2048"/>
                    <a:pt x="4978" y="1859"/>
                    <a:pt x="4978" y="1639"/>
                  </a:cubicBezTo>
                  <a:cubicBezTo>
                    <a:pt x="4978" y="1009"/>
                    <a:pt x="4758" y="442"/>
                    <a:pt x="4348" y="1"/>
                  </a:cubicBezTo>
                  <a:cubicBezTo>
                    <a:pt x="3876" y="536"/>
                    <a:pt x="3214" y="820"/>
                    <a:pt x="2521" y="820"/>
                  </a:cubicBezTo>
                  <a:cubicBezTo>
                    <a:pt x="1828" y="820"/>
                    <a:pt x="1166" y="536"/>
                    <a:pt x="6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38AA00"/>
                </a:solidFill>
                <a:latin typeface="Work Sans Light" pitchFamily="2" charset="0"/>
              </a:endParaRPr>
            </a:p>
          </p:txBody>
        </p:sp>
        <p:sp>
          <p:nvSpPr>
            <p:cNvPr id="1183" name="Google Shape;6586;p74">
              <a:extLst>
                <a:ext uri="{FF2B5EF4-FFF2-40B4-BE49-F238E27FC236}">
                  <a16:creationId xmlns:a16="http://schemas.microsoft.com/office/drawing/2014/main" id="{6A04D6FF-31A2-C5B7-6364-469740CC778D}"/>
                </a:ext>
              </a:extLst>
            </p:cNvPr>
            <p:cNvSpPr/>
            <p:nvPr/>
          </p:nvSpPr>
          <p:spPr>
            <a:xfrm>
              <a:off x="-61763650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7" y="0"/>
                    <a:pt x="1" y="725"/>
                    <a:pt x="1" y="1638"/>
                  </a:cubicBezTo>
                  <a:cubicBezTo>
                    <a:pt x="1" y="2552"/>
                    <a:pt x="757" y="3308"/>
                    <a:pt x="1670" y="3308"/>
                  </a:cubicBezTo>
                  <a:cubicBezTo>
                    <a:pt x="2552" y="3308"/>
                    <a:pt x="3309" y="2552"/>
                    <a:pt x="3309" y="1638"/>
                  </a:cubicBezTo>
                  <a:cubicBezTo>
                    <a:pt x="3309" y="725"/>
                    <a:pt x="2552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38AA00"/>
                </a:solidFill>
                <a:latin typeface="Work Sans Light" pitchFamily="2" charset="0"/>
              </a:endParaRPr>
            </a:p>
          </p:txBody>
        </p:sp>
      </p:grpSp>
      <p:grpSp>
        <p:nvGrpSpPr>
          <p:cNvPr id="1185" name="Google Shape;6846;p74">
            <a:extLst>
              <a:ext uri="{FF2B5EF4-FFF2-40B4-BE49-F238E27FC236}">
                <a16:creationId xmlns:a16="http://schemas.microsoft.com/office/drawing/2014/main" id="{B203245B-9186-D56E-3BFB-99DE4B7A1C4E}"/>
              </a:ext>
            </a:extLst>
          </p:cNvPr>
          <p:cNvGrpSpPr/>
          <p:nvPr/>
        </p:nvGrpSpPr>
        <p:grpSpPr>
          <a:xfrm>
            <a:off x="8240993" y="2759305"/>
            <a:ext cx="479009" cy="526898"/>
            <a:chOff x="2037825" y="3254050"/>
            <a:chExt cx="296175" cy="296175"/>
          </a:xfrm>
          <a:solidFill>
            <a:srgbClr val="38AA00"/>
          </a:solidFill>
        </p:grpSpPr>
        <p:sp>
          <p:nvSpPr>
            <p:cNvPr id="1186" name="Google Shape;6847;p74">
              <a:extLst>
                <a:ext uri="{FF2B5EF4-FFF2-40B4-BE49-F238E27FC236}">
                  <a16:creationId xmlns:a16="http://schemas.microsoft.com/office/drawing/2014/main" id="{8B7899D5-116A-5ACD-3F9A-ECA591F4D480}"/>
                </a:ext>
              </a:extLst>
            </p:cNvPr>
            <p:cNvSpPr/>
            <p:nvPr/>
          </p:nvSpPr>
          <p:spPr>
            <a:xfrm>
              <a:off x="2063825" y="3254050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1187" name="Google Shape;6848;p74">
              <a:extLst>
                <a:ext uri="{FF2B5EF4-FFF2-40B4-BE49-F238E27FC236}">
                  <a16:creationId xmlns:a16="http://schemas.microsoft.com/office/drawing/2014/main" id="{BBF2609F-D698-E6C5-B21F-ED88A4B68FAB}"/>
                </a:ext>
              </a:extLst>
            </p:cNvPr>
            <p:cNvSpPr/>
            <p:nvPr/>
          </p:nvSpPr>
          <p:spPr>
            <a:xfrm>
              <a:off x="2178025" y="3289500"/>
              <a:ext cx="104000" cy="67950"/>
            </a:xfrm>
            <a:custGeom>
              <a:avLst/>
              <a:gdLst/>
              <a:ahLst/>
              <a:cxnLst/>
              <a:rect l="l" t="t" r="r" b="b"/>
              <a:pathLst>
                <a:path w="4160" h="271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95" y="662"/>
                    <a:pt x="316" y="662"/>
                  </a:cubicBezTo>
                  <a:lnTo>
                    <a:pt x="2395" y="662"/>
                  </a:lnTo>
                  <a:cubicBezTo>
                    <a:pt x="2584" y="662"/>
                    <a:pt x="2742" y="820"/>
                    <a:pt x="2742" y="1009"/>
                  </a:cubicBezTo>
                  <a:lnTo>
                    <a:pt x="2742" y="1576"/>
                  </a:lnTo>
                  <a:lnTo>
                    <a:pt x="2616" y="1450"/>
                  </a:lnTo>
                  <a:cubicBezTo>
                    <a:pt x="2568" y="1387"/>
                    <a:pt x="2482" y="1355"/>
                    <a:pt x="2391" y="1355"/>
                  </a:cubicBezTo>
                  <a:cubicBezTo>
                    <a:pt x="2301" y="1355"/>
                    <a:pt x="2206" y="1387"/>
                    <a:pt x="2143" y="1450"/>
                  </a:cubicBezTo>
                  <a:cubicBezTo>
                    <a:pt x="2049" y="1576"/>
                    <a:pt x="2049" y="1796"/>
                    <a:pt x="2143" y="1922"/>
                  </a:cubicBezTo>
                  <a:lnTo>
                    <a:pt x="2868" y="2647"/>
                  </a:lnTo>
                  <a:cubicBezTo>
                    <a:pt x="2931" y="2694"/>
                    <a:pt x="3017" y="2718"/>
                    <a:pt x="3104" y="2718"/>
                  </a:cubicBezTo>
                  <a:cubicBezTo>
                    <a:pt x="3191" y="2718"/>
                    <a:pt x="3277" y="2694"/>
                    <a:pt x="3340" y="2647"/>
                  </a:cubicBezTo>
                  <a:lnTo>
                    <a:pt x="4033" y="1922"/>
                  </a:lnTo>
                  <a:cubicBezTo>
                    <a:pt x="4159" y="1796"/>
                    <a:pt x="4159" y="1576"/>
                    <a:pt x="4033" y="1450"/>
                  </a:cubicBezTo>
                  <a:cubicBezTo>
                    <a:pt x="3986" y="1387"/>
                    <a:pt x="3899" y="1355"/>
                    <a:pt x="3809" y="1355"/>
                  </a:cubicBezTo>
                  <a:cubicBezTo>
                    <a:pt x="3718" y="1355"/>
                    <a:pt x="3624" y="1387"/>
                    <a:pt x="3561" y="1450"/>
                  </a:cubicBezTo>
                  <a:lnTo>
                    <a:pt x="3466" y="1576"/>
                  </a:lnTo>
                  <a:lnTo>
                    <a:pt x="3466" y="1009"/>
                  </a:lnTo>
                  <a:cubicBezTo>
                    <a:pt x="3466" y="441"/>
                    <a:pt x="2994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1188" name="Google Shape;6849;p74">
              <a:extLst>
                <a:ext uri="{FF2B5EF4-FFF2-40B4-BE49-F238E27FC236}">
                  <a16:creationId xmlns:a16="http://schemas.microsoft.com/office/drawing/2014/main" id="{08DF5675-EB8C-0496-E5DA-7B8D12EBB71E}"/>
                </a:ext>
              </a:extLst>
            </p:cNvPr>
            <p:cNvSpPr/>
            <p:nvPr/>
          </p:nvSpPr>
          <p:spPr>
            <a:xfrm>
              <a:off x="2070125" y="3444225"/>
              <a:ext cx="106350" cy="69075"/>
            </a:xfrm>
            <a:custGeom>
              <a:avLst/>
              <a:gdLst/>
              <a:ahLst/>
              <a:cxnLst/>
              <a:rect l="l" t="t" r="r" b="b"/>
              <a:pathLst>
                <a:path w="4254" h="2763" extrusionOk="0">
                  <a:moveTo>
                    <a:pt x="1095" y="0"/>
                  </a:moveTo>
                  <a:cubicBezTo>
                    <a:pt x="1002" y="0"/>
                    <a:pt x="904" y="28"/>
                    <a:pt x="820" y="112"/>
                  </a:cubicBezTo>
                  <a:lnTo>
                    <a:pt x="127" y="805"/>
                  </a:lnTo>
                  <a:cubicBezTo>
                    <a:pt x="1" y="931"/>
                    <a:pt x="1" y="1184"/>
                    <a:pt x="127" y="1278"/>
                  </a:cubicBezTo>
                  <a:cubicBezTo>
                    <a:pt x="190" y="1341"/>
                    <a:pt x="276" y="1373"/>
                    <a:pt x="363" y="1373"/>
                  </a:cubicBezTo>
                  <a:cubicBezTo>
                    <a:pt x="449" y="1373"/>
                    <a:pt x="536" y="1341"/>
                    <a:pt x="599" y="1278"/>
                  </a:cubicBezTo>
                  <a:lnTo>
                    <a:pt x="725" y="1184"/>
                  </a:lnTo>
                  <a:lnTo>
                    <a:pt x="725" y="1719"/>
                  </a:lnTo>
                  <a:cubicBezTo>
                    <a:pt x="725" y="2318"/>
                    <a:pt x="1198" y="2759"/>
                    <a:pt x="1733" y="2759"/>
                  </a:cubicBezTo>
                  <a:lnTo>
                    <a:pt x="3813" y="2759"/>
                  </a:lnTo>
                  <a:cubicBezTo>
                    <a:pt x="3837" y="2761"/>
                    <a:pt x="3861" y="2763"/>
                    <a:pt x="3883" y="2763"/>
                  </a:cubicBezTo>
                  <a:cubicBezTo>
                    <a:pt x="4122" y="2763"/>
                    <a:pt x="4254" y="2616"/>
                    <a:pt x="4254" y="2444"/>
                  </a:cubicBezTo>
                  <a:cubicBezTo>
                    <a:pt x="4254" y="2223"/>
                    <a:pt x="4096" y="2066"/>
                    <a:pt x="3907" y="2066"/>
                  </a:cubicBezTo>
                  <a:lnTo>
                    <a:pt x="1828" y="2066"/>
                  </a:lnTo>
                  <a:cubicBezTo>
                    <a:pt x="1639" y="2066"/>
                    <a:pt x="1481" y="1908"/>
                    <a:pt x="1481" y="1719"/>
                  </a:cubicBezTo>
                  <a:lnTo>
                    <a:pt x="1481" y="1184"/>
                  </a:lnTo>
                  <a:lnTo>
                    <a:pt x="1576" y="1278"/>
                  </a:lnTo>
                  <a:cubicBezTo>
                    <a:pt x="1639" y="1341"/>
                    <a:pt x="1733" y="1373"/>
                    <a:pt x="1824" y="1373"/>
                  </a:cubicBezTo>
                  <a:cubicBezTo>
                    <a:pt x="1914" y="1373"/>
                    <a:pt x="2001" y="1341"/>
                    <a:pt x="2048" y="1278"/>
                  </a:cubicBezTo>
                  <a:cubicBezTo>
                    <a:pt x="2174" y="1184"/>
                    <a:pt x="2174" y="931"/>
                    <a:pt x="2048" y="805"/>
                  </a:cubicBezTo>
                  <a:lnTo>
                    <a:pt x="1355" y="112"/>
                  </a:lnTo>
                  <a:cubicBezTo>
                    <a:pt x="1292" y="81"/>
                    <a:pt x="1261" y="81"/>
                    <a:pt x="1229" y="18"/>
                  </a:cubicBezTo>
                  <a:cubicBezTo>
                    <a:pt x="1187" y="7"/>
                    <a:pt x="1142" y="0"/>
                    <a:pt x="10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1189" name="Google Shape;6850;p74">
              <a:extLst>
                <a:ext uri="{FF2B5EF4-FFF2-40B4-BE49-F238E27FC236}">
                  <a16:creationId xmlns:a16="http://schemas.microsoft.com/office/drawing/2014/main" id="{F84D3235-B507-C748-64EF-2AB2326032C1}"/>
                </a:ext>
              </a:extLst>
            </p:cNvPr>
            <p:cNvSpPr/>
            <p:nvPr/>
          </p:nvSpPr>
          <p:spPr>
            <a:xfrm>
              <a:off x="2219775" y="3375350"/>
              <a:ext cx="89025" cy="85875"/>
            </a:xfrm>
            <a:custGeom>
              <a:avLst/>
              <a:gdLst/>
              <a:ahLst/>
              <a:cxnLst/>
              <a:rect l="l" t="t" r="r" b="b"/>
              <a:pathLst>
                <a:path w="3561" h="3435" extrusionOk="0">
                  <a:moveTo>
                    <a:pt x="1796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47"/>
                    <a:pt x="788" y="3434"/>
                    <a:pt x="1796" y="3434"/>
                  </a:cubicBezTo>
                  <a:cubicBezTo>
                    <a:pt x="2741" y="3434"/>
                    <a:pt x="3561" y="2647"/>
                    <a:pt x="3561" y="1733"/>
                  </a:cubicBezTo>
                  <a:cubicBezTo>
                    <a:pt x="3561" y="788"/>
                    <a:pt x="2773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1190" name="Google Shape;6851;p74">
              <a:extLst>
                <a:ext uri="{FF2B5EF4-FFF2-40B4-BE49-F238E27FC236}">
                  <a16:creationId xmlns:a16="http://schemas.microsoft.com/office/drawing/2014/main" id="{639390F6-B476-3F57-CE0F-F2DE26B693CC}"/>
                </a:ext>
              </a:extLst>
            </p:cNvPr>
            <p:cNvSpPr/>
            <p:nvPr/>
          </p:nvSpPr>
          <p:spPr>
            <a:xfrm>
              <a:off x="2037825" y="3339125"/>
              <a:ext cx="138650" cy="88225"/>
            </a:xfrm>
            <a:custGeom>
              <a:avLst/>
              <a:gdLst/>
              <a:ahLst/>
              <a:cxnLst/>
              <a:rect l="l" t="t" r="r" b="b"/>
              <a:pathLst>
                <a:path w="5546" h="3529" extrusionOk="0">
                  <a:moveTo>
                    <a:pt x="1072" y="0"/>
                  </a:moveTo>
                  <a:cubicBezTo>
                    <a:pt x="442" y="536"/>
                    <a:pt x="32" y="1292"/>
                    <a:pt x="32" y="2143"/>
                  </a:cubicBezTo>
                  <a:lnTo>
                    <a:pt x="32" y="3182"/>
                  </a:lnTo>
                  <a:cubicBezTo>
                    <a:pt x="1" y="3371"/>
                    <a:pt x="158" y="3529"/>
                    <a:pt x="347" y="3529"/>
                  </a:cubicBezTo>
                  <a:lnTo>
                    <a:pt x="5199" y="3529"/>
                  </a:lnTo>
                  <a:cubicBezTo>
                    <a:pt x="5388" y="3529"/>
                    <a:pt x="5546" y="3371"/>
                    <a:pt x="5546" y="3182"/>
                  </a:cubicBezTo>
                  <a:lnTo>
                    <a:pt x="5546" y="2143"/>
                  </a:lnTo>
                  <a:cubicBezTo>
                    <a:pt x="5546" y="1292"/>
                    <a:pt x="5168" y="536"/>
                    <a:pt x="4538" y="0"/>
                  </a:cubicBezTo>
                  <a:cubicBezTo>
                    <a:pt x="4096" y="473"/>
                    <a:pt x="3466" y="756"/>
                    <a:pt x="2805" y="756"/>
                  </a:cubicBezTo>
                  <a:cubicBezTo>
                    <a:pt x="2143" y="756"/>
                    <a:pt x="1513" y="504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1191" name="Google Shape;6852;p74">
              <a:extLst>
                <a:ext uri="{FF2B5EF4-FFF2-40B4-BE49-F238E27FC236}">
                  <a16:creationId xmlns:a16="http://schemas.microsoft.com/office/drawing/2014/main" id="{11E434A2-C206-17FF-A815-138998FA8CF4}"/>
                </a:ext>
              </a:extLst>
            </p:cNvPr>
            <p:cNvSpPr/>
            <p:nvPr/>
          </p:nvSpPr>
          <p:spPr>
            <a:xfrm>
              <a:off x="2193775" y="3460400"/>
              <a:ext cx="140225" cy="89825"/>
            </a:xfrm>
            <a:custGeom>
              <a:avLst/>
              <a:gdLst/>
              <a:ahLst/>
              <a:cxnLst/>
              <a:rect l="l" t="t" r="r" b="b"/>
              <a:pathLst>
                <a:path w="5609" h="3593" extrusionOk="0">
                  <a:moveTo>
                    <a:pt x="1009" y="1"/>
                  </a:moveTo>
                  <a:cubicBezTo>
                    <a:pt x="379" y="537"/>
                    <a:pt x="1" y="1261"/>
                    <a:pt x="1" y="2143"/>
                  </a:cubicBezTo>
                  <a:lnTo>
                    <a:pt x="1" y="3246"/>
                  </a:lnTo>
                  <a:cubicBezTo>
                    <a:pt x="1" y="3435"/>
                    <a:pt x="158" y="3592"/>
                    <a:pt x="347" y="3592"/>
                  </a:cubicBezTo>
                  <a:lnTo>
                    <a:pt x="5262" y="3592"/>
                  </a:lnTo>
                  <a:cubicBezTo>
                    <a:pt x="5451" y="3592"/>
                    <a:pt x="5609" y="3435"/>
                    <a:pt x="5609" y="3246"/>
                  </a:cubicBezTo>
                  <a:lnTo>
                    <a:pt x="5609" y="2143"/>
                  </a:lnTo>
                  <a:cubicBezTo>
                    <a:pt x="5577" y="1261"/>
                    <a:pt x="5199" y="537"/>
                    <a:pt x="4569" y="1"/>
                  </a:cubicBezTo>
                  <a:cubicBezTo>
                    <a:pt x="4128" y="474"/>
                    <a:pt x="3498" y="757"/>
                    <a:pt x="2773" y="757"/>
                  </a:cubicBezTo>
                  <a:cubicBezTo>
                    <a:pt x="2080" y="757"/>
                    <a:pt x="1450" y="474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</p:grpSp>
      <p:sp>
        <p:nvSpPr>
          <p:cNvPr id="1192" name="Google Shape;8441;p77">
            <a:extLst>
              <a:ext uri="{FF2B5EF4-FFF2-40B4-BE49-F238E27FC236}">
                <a16:creationId xmlns:a16="http://schemas.microsoft.com/office/drawing/2014/main" id="{C6EADEAD-6A99-04C5-8477-4EC73EF96E6B}"/>
              </a:ext>
            </a:extLst>
          </p:cNvPr>
          <p:cNvSpPr/>
          <p:nvPr/>
        </p:nvSpPr>
        <p:spPr>
          <a:xfrm>
            <a:off x="8174052" y="4726265"/>
            <a:ext cx="545950" cy="470963"/>
          </a:xfrm>
          <a:custGeom>
            <a:avLst/>
            <a:gdLst/>
            <a:ahLst/>
            <a:cxnLst/>
            <a:rect l="l" t="t" r="r" b="b"/>
            <a:pathLst>
              <a:path w="12161" h="12130" extrusionOk="0">
                <a:moveTo>
                  <a:pt x="3245" y="0"/>
                </a:moveTo>
                <a:cubicBezTo>
                  <a:pt x="3245" y="0"/>
                  <a:pt x="2174" y="820"/>
                  <a:pt x="2174" y="1765"/>
                </a:cubicBezTo>
                <a:cubicBezTo>
                  <a:pt x="2174" y="2363"/>
                  <a:pt x="2552" y="2930"/>
                  <a:pt x="2867" y="3245"/>
                </a:cubicBezTo>
                <a:lnTo>
                  <a:pt x="2867" y="4254"/>
                </a:lnTo>
                <a:cubicBezTo>
                  <a:pt x="2867" y="3466"/>
                  <a:pt x="2237" y="2836"/>
                  <a:pt x="1449" y="2836"/>
                </a:cubicBezTo>
                <a:lnTo>
                  <a:pt x="756" y="2836"/>
                </a:lnTo>
                <a:lnTo>
                  <a:pt x="756" y="3560"/>
                </a:lnTo>
                <a:cubicBezTo>
                  <a:pt x="756" y="4348"/>
                  <a:pt x="1386" y="4978"/>
                  <a:pt x="2174" y="4978"/>
                </a:cubicBezTo>
                <a:lnTo>
                  <a:pt x="2867" y="4978"/>
                </a:lnTo>
                <a:lnTo>
                  <a:pt x="2867" y="6742"/>
                </a:lnTo>
                <a:cubicBezTo>
                  <a:pt x="2867" y="5955"/>
                  <a:pt x="2237" y="5325"/>
                  <a:pt x="1449" y="5325"/>
                </a:cubicBezTo>
                <a:lnTo>
                  <a:pt x="756" y="5325"/>
                </a:lnTo>
                <a:lnTo>
                  <a:pt x="756" y="6018"/>
                </a:lnTo>
                <a:cubicBezTo>
                  <a:pt x="756" y="6805"/>
                  <a:pt x="1386" y="7467"/>
                  <a:pt x="2174" y="7467"/>
                </a:cubicBezTo>
                <a:lnTo>
                  <a:pt x="2867" y="7467"/>
                </a:lnTo>
                <a:lnTo>
                  <a:pt x="2867" y="9263"/>
                </a:lnTo>
                <a:cubicBezTo>
                  <a:pt x="2867" y="8475"/>
                  <a:pt x="2237" y="7845"/>
                  <a:pt x="1449" y="7845"/>
                </a:cubicBezTo>
                <a:lnTo>
                  <a:pt x="756" y="7845"/>
                </a:lnTo>
                <a:lnTo>
                  <a:pt x="756" y="8570"/>
                </a:lnTo>
                <a:cubicBezTo>
                  <a:pt x="756" y="9357"/>
                  <a:pt x="1386" y="9987"/>
                  <a:pt x="2174" y="9987"/>
                </a:cubicBezTo>
                <a:lnTo>
                  <a:pt x="2867" y="9987"/>
                </a:lnTo>
                <a:lnTo>
                  <a:pt x="2867" y="11437"/>
                </a:lnTo>
                <a:lnTo>
                  <a:pt x="347" y="11437"/>
                </a:lnTo>
                <a:cubicBezTo>
                  <a:pt x="158" y="11437"/>
                  <a:pt x="0" y="11594"/>
                  <a:pt x="0" y="11783"/>
                </a:cubicBezTo>
                <a:cubicBezTo>
                  <a:pt x="0" y="11972"/>
                  <a:pt x="158" y="12130"/>
                  <a:pt x="347" y="12130"/>
                </a:cubicBezTo>
                <a:lnTo>
                  <a:pt x="11814" y="12130"/>
                </a:lnTo>
                <a:cubicBezTo>
                  <a:pt x="12004" y="12130"/>
                  <a:pt x="12161" y="11972"/>
                  <a:pt x="12161" y="11783"/>
                </a:cubicBezTo>
                <a:cubicBezTo>
                  <a:pt x="12161" y="11594"/>
                  <a:pt x="12004" y="11437"/>
                  <a:pt x="11814" y="11437"/>
                </a:cubicBezTo>
                <a:lnTo>
                  <a:pt x="9294" y="11437"/>
                </a:lnTo>
                <a:lnTo>
                  <a:pt x="9294" y="9987"/>
                </a:lnTo>
                <a:lnTo>
                  <a:pt x="10019" y="9987"/>
                </a:lnTo>
                <a:cubicBezTo>
                  <a:pt x="10806" y="9987"/>
                  <a:pt x="11436" y="9357"/>
                  <a:pt x="11436" y="8570"/>
                </a:cubicBezTo>
                <a:lnTo>
                  <a:pt x="11436" y="7845"/>
                </a:lnTo>
                <a:lnTo>
                  <a:pt x="10712" y="7845"/>
                </a:lnTo>
                <a:cubicBezTo>
                  <a:pt x="9924" y="7845"/>
                  <a:pt x="9294" y="8475"/>
                  <a:pt x="9294" y="9263"/>
                </a:cubicBezTo>
                <a:lnTo>
                  <a:pt x="9294" y="7467"/>
                </a:lnTo>
                <a:lnTo>
                  <a:pt x="10019" y="7467"/>
                </a:lnTo>
                <a:cubicBezTo>
                  <a:pt x="10806" y="7467"/>
                  <a:pt x="11436" y="6805"/>
                  <a:pt x="11436" y="6018"/>
                </a:cubicBezTo>
                <a:lnTo>
                  <a:pt x="11436" y="5325"/>
                </a:lnTo>
                <a:lnTo>
                  <a:pt x="10712" y="5325"/>
                </a:lnTo>
                <a:cubicBezTo>
                  <a:pt x="9924" y="5325"/>
                  <a:pt x="9294" y="5955"/>
                  <a:pt x="9294" y="6742"/>
                </a:cubicBezTo>
                <a:lnTo>
                  <a:pt x="9294" y="4978"/>
                </a:lnTo>
                <a:lnTo>
                  <a:pt x="10019" y="4978"/>
                </a:lnTo>
                <a:cubicBezTo>
                  <a:pt x="10806" y="4978"/>
                  <a:pt x="11436" y="4348"/>
                  <a:pt x="11436" y="3560"/>
                </a:cubicBezTo>
                <a:lnTo>
                  <a:pt x="11436" y="2836"/>
                </a:lnTo>
                <a:lnTo>
                  <a:pt x="10712" y="2836"/>
                </a:lnTo>
                <a:cubicBezTo>
                  <a:pt x="9924" y="2836"/>
                  <a:pt x="9294" y="3466"/>
                  <a:pt x="9294" y="4254"/>
                </a:cubicBezTo>
                <a:lnTo>
                  <a:pt x="9294" y="3245"/>
                </a:lnTo>
                <a:cubicBezTo>
                  <a:pt x="9609" y="2930"/>
                  <a:pt x="10019" y="2363"/>
                  <a:pt x="10019" y="1765"/>
                </a:cubicBezTo>
                <a:cubicBezTo>
                  <a:pt x="10019" y="788"/>
                  <a:pt x="8948" y="0"/>
                  <a:pt x="8948" y="0"/>
                </a:cubicBezTo>
                <a:cubicBezTo>
                  <a:pt x="8948" y="0"/>
                  <a:pt x="7876" y="820"/>
                  <a:pt x="7876" y="1765"/>
                </a:cubicBezTo>
                <a:cubicBezTo>
                  <a:pt x="7876" y="2363"/>
                  <a:pt x="8286" y="2930"/>
                  <a:pt x="8601" y="3245"/>
                </a:cubicBezTo>
                <a:lnTo>
                  <a:pt x="8601" y="4254"/>
                </a:lnTo>
                <a:cubicBezTo>
                  <a:pt x="8601" y="3466"/>
                  <a:pt x="7971" y="2836"/>
                  <a:pt x="7183" y="2836"/>
                </a:cubicBezTo>
                <a:lnTo>
                  <a:pt x="6459" y="2836"/>
                </a:lnTo>
                <a:lnTo>
                  <a:pt x="6459" y="3560"/>
                </a:lnTo>
                <a:cubicBezTo>
                  <a:pt x="6459" y="4348"/>
                  <a:pt x="7089" y="4978"/>
                  <a:pt x="7876" y="4978"/>
                </a:cubicBezTo>
                <a:lnTo>
                  <a:pt x="8601" y="4978"/>
                </a:lnTo>
                <a:lnTo>
                  <a:pt x="8601" y="6742"/>
                </a:lnTo>
                <a:cubicBezTo>
                  <a:pt x="8601" y="5955"/>
                  <a:pt x="7971" y="5325"/>
                  <a:pt x="7183" y="5325"/>
                </a:cubicBezTo>
                <a:lnTo>
                  <a:pt x="6459" y="5325"/>
                </a:lnTo>
                <a:lnTo>
                  <a:pt x="6459" y="6018"/>
                </a:lnTo>
                <a:cubicBezTo>
                  <a:pt x="6459" y="6805"/>
                  <a:pt x="7089" y="7467"/>
                  <a:pt x="7876" y="7467"/>
                </a:cubicBezTo>
                <a:lnTo>
                  <a:pt x="8601" y="7467"/>
                </a:lnTo>
                <a:lnTo>
                  <a:pt x="8601" y="9263"/>
                </a:lnTo>
                <a:cubicBezTo>
                  <a:pt x="8601" y="8475"/>
                  <a:pt x="7971" y="7845"/>
                  <a:pt x="7183" y="7845"/>
                </a:cubicBezTo>
                <a:lnTo>
                  <a:pt x="6459" y="7845"/>
                </a:lnTo>
                <a:lnTo>
                  <a:pt x="6459" y="8570"/>
                </a:lnTo>
                <a:cubicBezTo>
                  <a:pt x="6459" y="9357"/>
                  <a:pt x="7089" y="9987"/>
                  <a:pt x="7876" y="9987"/>
                </a:cubicBezTo>
                <a:lnTo>
                  <a:pt x="8601" y="9987"/>
                </a:lnTo>
                <a:lnTo>
                  <a:pt x="8601" y="11437"/>
                </a:lnTo>
                <a:lnTo>
                  <a:pt x="3592" y="11437"/>
                </a:lnTo>
                <a:lnTo>
                  <a:pt x="3592" y="9987"/>
                </a:lnTo>
                <a:lnTo>
                  <a:pt x="4285" y="9987"/>
                </a:lnTo>
                <a:cubicBezTo>
                  <a:pt x="5072" y="9987"/>
                  <a:pt x="5703" y="9357"/>
                  <a:pt x="5703" y="8570"/>
                </a:cubicBezTo>
                <a:lnTo>
                  <a:pt x="5703" y="7845"/>
                </a:lnTo>
                <a:lnTo>
                  <a:pt x="5009" y="7845"/>
                </a:lnTo>
                <a:cubicBezTo>
                  <a:pt x="4222" y="7845"/>
                  <a:pt x="3592" y="8475"/>
                  <a:pt x="3592" y="9263"/>
                </a:cubicBezTo>
                <a:lnTo>
                  <a:pt x="3592" y="7467"/>
                </a:lnTo>
                <a:lnTo>
                  <a:pt x="4285" y="7467"/>
                </a:lnTo>
                <a:cubicBezTo>
                  <a:pt x="5072" y="7467"/>
                  <a:pt x="5703" y="6805"/>
                  <a:pt x="5703" y="6018"/>
                </a:cubicBezTo>
                <a:lnTo>
                  <a:pt x="5703" y="5325"/>
                </a:lnTo>
                <a:lnTo>
                  <a:pt x="5009" y="5325"/>
                </a:lnTo>
                <a:cubicBezTo>
                  <a:pt x="4222" y="5325"/>
                  <a:pt x="3592" y="5955"/>
                  <a:pt x="3592" y="6742"/>
                </a:cubicBezTo>
                <a:lnTo>
                  <a:pt x="3592" y="4978"/>
                </a:lnTo>
                <a:lnTo>
                  <a:pt x="4285" y="4978"/>
                </a:lnTo>
                <a:cubicBezTo>
                  <a:pt x="5072" y="4978"/>
                  <a:pt x="5703" y="4348"/>
                  <a:pt x="5703" y="3560"/>
                </a:cubicBezTo>
                <a:lnTo>
                  <a:pt x="5703" y="2836"/>
                </a:lnTo>
                <a:lnTo>
                  <a:pt x="5009" y="2836"/>
                </a:lnTo>
                <a:cubicBezTo>
                  <a:pt x="4222" y="2836"/>
                  <a:pt x="3592" y="3466"/>
                  <a:pt x="3592" y="4254"/>
                </a:cubicBezTo>
                <a:lnTo>
                  <a:pt x="3592" y="3245"/>
                </a:lnTo>
                <a:cubicBezTo>
                  <a:pt x="3907" y="2930"/>
                  <a:pt x="4285" y="2363"/>
                  <a:pt x="4285" y="1765"/>
                </a:cubicBezTo>
                <a:cubicBezTo>
                  <a:pt x="4285" y="788"/>
                  <a:pt x="3245" y="0"/>
                  <a:pt x="3245" y="0"/>
                </a:cubicBezTo>
                <a:close/>
              </a:path>
            </a:pathLst>
          </a:custGeom>
          <a:solidFill>
            <a:srgbClr val="38A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Work Sans Light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381B1A-A2C8-4F0D-0A3C-B50D80981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53" y="1319686"/>
            <a:ext cx="3050703" cy="4568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E3B04D-FB80-12DD-3DC9-B78470976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8" y="6060949"/>
            <a:ext cx="2573601" cy="7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85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1FEF253-53C4-B5FA-07C7-0B039B14F52F}"/>
              </a:ext>
            </a:extLst>
          </p:cNvPr>
          <p:cNvSpPr txBox="1"/>
          <p:nvPr/>
        </p:nvSpPr>
        <p:spPr>
          <a:xfrm>
            <a:off x="551093" y="27277"/>
            <a:ext cx="106549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" sz="5000" b="1" dirty="0">
                <a:solidFill>
                  <a:srgbClr val="39A300"/>
                </a:solidFill>
                <a:latin typeface="Work Sans Light" pitchFamily="2" charset="0"/>
              </a:rPr>
              <a:t>Modalidades de formación</a:t>
            </a:r>
            <a:endParaRPr lang="es-CO" sz="5000" b="1" dirty="0">
              <a:solidFill>
                <a:srgbClr val="39A300"/>
              </a:solidFill>
              <a:latin typeface="Work Sans Light" pitchFamily="2" charset="0"/>
            </a:endParaRPr>
          </a:p>
        </p:txBody>
      </p:sp>
      <p:pic>
        <p:nvPicPr>
          <p:cNvPr id="8" name="Picture 4" descr="Home - ISM">
            <a:extLst>
              <a:ext uri="{FF2B5EF4-FFF2-40B4-BE49-F238E27FC236}">
                <a16:creationId xmlns:a16="http://schemas.microsoft.com/office/drawing/2014/main" id="{95C142F0-7F12-32BB-D846-536A129D3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41" y="2061080"/>
            <a:ext cx="2046288" cy="190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oncepto de cursos en línea | Vector Premium">
            <a:extLst>
              <a:ext uri="{FF2B5EF4-FFF2-40B4-BE49-F238E27FC236}">
                <a16:creationId xmlns:a16="http://schemas.microsoft.com/office/drawing/2014/main" id="{BF6D8595-D3EF-2D81-C9F6-DDC81F5C3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242" y="2871871"/>
            <a:ext cx="2184283" cy="20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eminario web en línea 3d para educación | Archivo PSD Premium">
            <a:extLst>
              <a:ext uri="{FF2B5EF4-FFF2-40B4-BE49-F238E27FC236}">
                <a16:creationId xmlns:a16="http://schemas.microsoft.com/office/drawing/2014/main" id="{8DD8933B-6495-3E9F-0E19-EAE1456B9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ECEAEB"/>
              </a:clrFrom>
              <a:clrTo>
                <a:srgbClr val="ECEA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9" b="11217"/>
          <a:stretch/>
        </p:blipFill>
        <p:spPr bwMode="auto">
          <a:xfrm>
            <a:off x="6562072" y="1731418"/>
            <a:ext cx="2545067" cy="203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5FC23E1-0B3F-C6A1-3B31-EC2ED816D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3152" y="3098071"/>
            <a:ext cx="2133277" cy="172739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5CFE5CAC-11B1-D3FF-C9DF-CE11C94046B7}"/>
              </a:ext>
            </a:extLst>
          </p:cNvPr>
          <p:cNvSpPr txBox="1"/>
          <p:nvPr/>
        </p:nvSpPr>
        <p:spPr>
          <a:xfrm>
            <a:off x="819300" y="4723088"/>
            <a:ext cx="13474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49" algn="ctr" defTabSz="685783">
              <a:spcBef>
                <a:spcPts val="79"/>
              </a:spcBef>
              <a:tabLst>
                <a:tab pos="177161" algn="l"/>
                <a:tab pos="177637" algn="l"/>
              </a:tabLst>
              <a:defRPr/>
            </a:pPr>
            <a:r>
              <a:rPr lang="es-CO" sz="1500" b="1" spc="116" dirty="0">
                <a:solidFill>
                  <a:srgbClr val="39A900"/>
                </a:solidFill>
                <a:latin typeface="Work Sans Light" pitchFamily="2" charset="0"/>
                <a:cs typeface="Josefin Sans"/>
              </a:rPr>
              <a:t>Formación</a:t>
            </a:r>
            <a:r>
              <a:rPr lang="es-CO" sz="1500" b="1" spc="34" dirty="0">
                <a:solidFill>
                  <a:srgbClr val="39A900"/>
                </a:solidFill>
                <a:latin typeface="Work Sans Light" pitchFamily="2" charset="0"/>
                <a:cs typeface="Josefin Sans"/>
              </a:rPr>
              <a:t> </a:t>
            </a:r>
            <a:r>
              <a:rPr lang="es-CO" sz="1500" b="1" spc="127" dirty="0">
                <a:solidFill>
                  <a:srgbClr val="39A900"/>
                </a:solidFill>
                <a:latin typeface="Work Sans Light" pitchFamily="2" charset="0"/>
                <a:cs typeface="Josefin Sans"/>
              </a:rPr>
              <a:t>Presencial</a:t>
            </a:r>
            <a:endParaRPr lang="es-CO" sz="1500" dirty="0">
              <a:solidFill>
                <a:prstClr val="black"/>
              </a:solidFill>
              <a:latin typeface="Work Sans Light" pitchFamily="2" charset="0"/>
              <a:cs typeface="Arial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4FE82AE-B5DA-64D5-1591-FB0BBBC79CED}"/>
              </a:ext>
            </a:extLst>
          </p:cNvPr>
          <p:cNvSpPr txBox="1"/>
          <p:nvPr/>
        </p:nvSpPr>
        <p:spPr>
          <a:xfrm>
            <a:off x="4075563" y="1562748"/>
            <a:ext cx="13474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49" algn="ctr" defTabSz="685783">
              <a:spcBef>
                <a:spcPts val="79"/>
              </a:spcBef>
              <a:tabLst>
                <a:tab pos="177161" algn="l"/>
                <a:tab pos="177637" algn="l"/>
              </a:tabLst>
              <a:defRPr/>
            </a:pPr>
            <a:r>
              <a:rPr lang="es-CO" sz="1500" b="1" spc="116" dirty="0">
                <a:solidFill>
                  <a:srgbClr val="39A900"/>
                </a:solidFill>
                <a:latin typeface="Work Sans Light" pitchFamily="2" charset="0"/>
                <a:cs typeface="Josefin Sans"/>
              </a:rPr>
              <a:t>Formación</a:t>
            </a:r>
            <a:r>
              <a:rPr lang="es-CO" sz="1500" b="1" spc="34" dirty="0">
                <a:solidFill>
                  <a:srgbClr val="39A900"/>
                </a:solidFill>
                <a:latin typeface="Work Sans Light" pitchFamily="2" charset="0"/>
                <a:cs typeface="Josefin Sans"/>
              </a:rPr>
              <a:t> </a:t>
            </a:r>
            <a:r>
              <a:rPr lang="es-CO" sz="1500" b="1" spc="127" dirty="0">
                <a:solidFill>
                  <a:srgbClr val="39A900"/>
                </a:solidFill>
                <a:latin typeface="Work Sans Light" pitchFamily="2" charset="0"/>
                <a:cs typeface="Josefin Sans"/>
              </a:rPr>
              <a:t>Virtual</a:t>
            </a:r>
            <a:endParaRPr lang="es-CO" sz="1500" dirty="0">
              <a:solidFill>
                <a:prstClr val="black"/>
              </a:solidFill>
              <a:latin typeface="Work Sans Light" pitchFamily="2" charset="0"/>
              <a:cs typeface="Arial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BC0534A-54E5-4ABB-1A02-D96004FB8D01}"/>
              </a:ext>
            </a:extLst>
          </p:cNvPr>
          <p:cNvSpPr txBox="1"/>
          <p:nvPr/>
        </p:nvSpPr>
        <p:spPr>
          <a:xfrm>
            <a:off x="6966532" y="4732168"/>
            <a:ext cx="144428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49" algn="ctr" defTabSz="685783">
              <a:spcBef>
                <a:spcPts val="79"/>
              </a:spcBef>
              <a:tabLst>
                <a:tab pos="177161" algn="l"/>
                <a:tab pos="177637" algn="l"/>
              </a:tabLst>
              <a:defRPr/>
            </a:pPr>
            <a:r>
              <a:rPr lang="es-CO" sz="1500" b="1" spc="116" dirty="0">
                <a:solidFill>
                  <a:srgbClr val="39A900"/>
                </a:solidFill>
                <a:latin typeface="Work Sans Light" pitchFamily="2" charset="0"/>
                <a:cs typeface="Josefin Sans"/>
              </a:rPr>
              <a:t>Formación</a:t>
            </a:r>
            <a:r>
              <a:rPr lang="es-CO" sz="1500" b="1" spc="34" dirty="0">
                <a:solidFill>
                  <a:srgbClr val="39A900"/>
                </a:solidFill>
                <a:latin typeface="Work Sans Light" pitchFamily="2" charset="0"/>
                <a:cs typeface="Josefin Sans"/>
              </a:rPr>
              <a:t> Sincrónica</a:t>
            </a:r>
            <a:endParaRPr lang="es-CO" sz="1500" dirty="0">
              <a:solidFill>
                <a:prstClr val="black"/>
              </a:solidFill>
              <a:latin typeface="Work Sans Light" pitchFamily="2" charset="0"/>
              <a:cs typeface="Arial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623C4AE-072F-FF3B-F551-89126FAF63E8}"/>
              </a:ext>
            </a:extLst>
          </p:cNvPr>
          <p:cNvSpPr txBox="1"/>
          <p:nvPr/>
        </p:nvSpPr>
        <p:spPr>
          <a:xfrm>
            <a:off x="9631347" y="1562785"/>
            <a:ext cx="16712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49" algn="ctr" defTabSz="685783">
              <a:tabLst>
                <a:tab pos="177161" algn="l"/>
                <a:tab pos="177637" algn="l"/>
              </a:tabLst>
              <a:defRPr/>
            </a:pPr>
            <a:r>
              <a:rPr lang="es-CO" sz="1500" b="1" spc="105" dirty="0">
                <a:solidFill>
                  <a:srgbClr val="39A900"/>
                </a:solidFill>
                <a:latin typeface="Work Sans Light" pitchFamily="2" charset="0"/>
                <a:cs typeface="Josefin Sans"/>
              </a:rPr>
              <a:t>Formación Híbrida</a:t>
            </a:r>
          </a:p>
        </p:txBody>
      </p:sp>
      <p:sp>
        <p:nvSpPr>
          <p:cNvPr id="22" name="Google Shape;803;p27">
            <a:extLst>
              <a:ext uri="{FF2B5EF4-FFF2-40B4-BE49-F238E27FC236}">
                <a16:creationId xmlns:a16="http://schemas.microsoft.com/office/drawing/2014/main" id="{4720986D-D777-3917-6FCC-131F6A386540}"/>
              </a:ext>
            </a:extLst>
          </p:cNvPr>
          <p:cNvSpPr/>
          <p:nvPr/>
        </p:nvSpPr>
        <p:spPr>
          <a:xfrm>
            <a:off x="1434726" y="4130694"/>
            <a:ext cx="45719" cy="592394"/>
          </a:xfrm>
          <a:custGeom>
            <a:avLst/>
            <a:gdLst/>
            <a:ahLst/>
            <a:cxnLst/>
            <a:rect l="l" t="t" r="r" b="b"/>
            <a:pathLst>
              <a:path w="1" h="4447" fill="none" extrusionOk="0">
                <a:moveTo>
                  <a:pt x="1" y="1"/>
                </a:moveTo>
                <a:lnTo>
                  <a:pt x="1" y="4446"/>
                </a:lnTo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Work Sans Light" pitchFamily="2" charset="0"/>
            </a:endParaRPr>
          </a:p>
        </p:txBody>
      </p:sp>
      <p:sp>
        <p:nvSpPr>
          <p:cNvPr id="23" name="Google Shape;804;p27">
            <a:extLst>
              <a:ext uri="{FF2B5EF4-FFF2-40B4-BE49-F238E27FC236}">
                <a16:creationId xmlns:a16="http://schemas.microsoft.com/office/drawing/2014/main" id="{8306B9C8-9F1F-80A7-A765-6EC315A2B981}"/>
              </a:ext>
            </a:extLst>
          </p:cNvPr>
          <p:cNvSpPr/>
          <p:nvPr/>
        </p:nvSpPr>
        <p:spPr>
          <a:xfrm>
            <a:off x="1414200" y="3999472"/>
            <a:ext cx="157617" cy="166403"/>
          </a:xfrm>
          <a:custGeom>
            <a:avLst/>
            <a:gdLst/>
            <a:ahLst/>
            <a:cxnLst/>
            <a:rect l="l" t="t" r="r" b="b"/>
            <a:pathLst>
              <a:path w="946" h="946" extrusionOk="0">
                <a:moveTo>
                  <a:pt x="473" y="1"/>
                </a:moveTo>
                <a:cubicBezTo>
                  <a:pt x="212" y="1"/>
                  <a:pt x="0" y="212"/>
                  <a:pt x="0" y="473"/>
                </a:cubicBezTo>
                <a:cubicBezTo>
                  <a:pt x="0" y="734"/>
                  <a:pt x="212" y="946"/>
                  <a:pt x="473" y="946"/>
                </a:cubicBezTo>
                <a:cubicBezTo>
                  <a:pt x="734" y="946"/>
                  <a:pt x="945" y="734"/>
                  <a:pt x="945" y="473"/>
                </a:cubicBezTo>
                <a:cubicBezTo>
                  <a:pt x="945" y="212"/>
                  <a:pt x="734" y="1"/>
                  <a:pt x="473" y="1"/>
                </a:cubicBezTo>
                <a:close/>
              </a:path>
            </a:pathLst>
          </a:custGeom>
          <a:solidFill>
            <a:srgbClr val="38A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Work Sans Light" pitchFamily="2" charset="0"/>
            </a:endParaRPr>
          </a:p>
        </p:txBody>
      </p:sp>
      <p:sp>
        <p:nvSpPr>
          <p:cNvPr id="30" name="Google Shape;803;p27">
            <a:extLst>
              <a:ext uri="{FF2B5EF4-FFF2-40B4-BE49-F238E27FC236}">
                <a16:creationId xmlns:a16="http://schemas.microsoft.com/office/drawing/2014/main" id="{51ECC6B0-E323-8192-84CE-959B79302A78}"/>
              </a:ext>
            </a:extLst>
          </p:cNvPr>
          <p:cNvSpPr/>
          <p:nvPr/>
        </p:nvSpPr>
        <p:spPr>
          <a:xfrm>
            <a:off x="7630393" y="4139775"/>
            <a:ext cx="45719" cy="592394"/>
          </a:xfrm>
          <a:custGeom>
            <a:avLst/>
            <a:gdLst/>
            <a:ahLst/>
            <a:cxnLst/>
            <a:rect l="l" t="t" r="r" b="b"/>
            <a:pathLst>
              <a:path w="1" h="4447" fill="none" extrusionOk="0">
                <a:moveTo>
                  <a:pt x="1" y="1"/>
                </a:moveTo>
                <a:lnTo>
                  <a:pt x="1" y="4446"/>
                </a:lnTo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Work Sans Light" pitchFamily="2" charset="0"/>
            </a:endParaRPr>
          </a:p>
        </p:txBody>
      </p:sp>
      <p:sp>
        <p:nvSpPr>
          <p:cNvPr id="31" name="Google Shape;804;p27">
            <a:extLst>
              <a:ext uri="{FF2B5EF4-FFF2-40B4-BE49-F238E27FC236}">
                <a16:creationId xmlns:a16="http://schemas.microsoft.com/office/drawing/2014/main" id="{431684C4-7FBF-D8D1-CE54-FB02B87A6DC2}"/>
              </a:ext>
            </a:extLst>
          </p:cNvPr>
          <p:cNvSpPr/>
          <p:nvPr/>
        </p:nvSpPr>
        <p:spPr>
          <a:xfrm>
            <a:off x="7609867" y="4008553"/>
            <a:ext cx="157617" cy="166403"/>
          </a:xfrm>
          <a:custGeom>
            <a:avLst/>
            <a:gdLst/>
            <a:ahLst/>
            <a:cxnLst/>
            <a:rect l="l" t="t" r="r" b="b"/>
            <a:pathLst>
              <a:path w="946" h="946" extrusionOk="0">
                <a:moveTo>
                  <a:pt x="473" y="1"/>
                </a:moveTo>
                <a:cubicBezTo>
                  <a:pt x="212" y="1"/>
                  <a:pt x="0" y="212"/>
                  <a:pt x="0" y="473"/>
                </a:cubicBezTo>
                <a:cubicBezTo>
                  <a:pt x="0" y="734"/>
                  <a:pt x="212" y="946"/>
                  <a:pt x="473" y="946"/>
                </a:cubicBezTo>
                <a:cubicBezTo>
                  <a:pt x="734" y="946"/>
                  <a:pt x="945" y="734"/>
                  <a:pt x="945" y="473"/>
                </a:cubicBezTo>
                <a:cubicBezTo>
                  <a:pt x="945" y="212"/>
                  <a:pt x="734" y="1"/>
                  <a:pt x="473" y="1"/>
                </a:cubicBezTo>
                <a:close/>
              </a:path>
            </a:pathLst>
          </a:custGeom>
          <a:solidFill>
            <a:srgbClr val="38A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Work Sans Light" pitchFamily="2" charset="0"/>
            </a:endParaRPr>
          </a:p>
        </p:txBody>
      </p:sp>
      <p:sp>
        <p:nvSpPr>
          <p:cNvPr id="32" name="Google Shape;804;p27">
            <a:extLst>
              <a:ext uri="{FF2B5EF4-FFF2-40B4-BE49-F238E27FC236}">
                <a16:creationId xmlns:a16="http://schemas.microsoft.com/office/drawing/2014/main" id="{0902786F-6276-5ABE-DA1A-65A7DC8C5079}"/>
              </a:ext>
            </a:extLst>
          </p:cNvPr>
          <p:cNvSpPr/>
          <p:nvPr/>
        </p:nvSpPr>
        <p:spPr>
          <a:xfrm>
            <a:off x="4681594" y="2858507"/>
            <a:ext cx="157617" cy="166403"/>
          </a:xfrm>
          <a:custGeom>
            <a:avLst/>
            <a:gdLst/>
            <a:ahLst/>
            <a:cxnLst/>
            <a:rect l="l" t="t" r="r" b="b"/>
            <a:pathLst>
              <a:path w="946" h="946" extrusionOk="0">
                <a:moveTo>
                  <a:pt x="473" y="1"/>
                </a:moveTo>
                <a:cubicBezTo>
                  <a:pt x="212" y="1"/>
                  <a:pt x="0" y="212"/>
                  <a:pt x="0" y="473"/>
                </a:cubicBezTo>
                <a:cubicBezTo>
                  <a:pt x="0" y="734"/>
                  <a:pt x="212" y="946"/>
                  <a:pt x="473" y="946"/>
                </a:cubicBezTo>
                <a:cubicBezTo>
                  <a:pt x="734" y="946"/>
                  <a:pt x="945" y="734"/>
                  <a:pt x="945" y="473"/>
                </a:cubicBezTo>
                <a:cubicBezTo>
                  <a:pt x="945" y="212"/>
                  <a:pt x="734" y="1"/>
                  <a:pt x="473" y="1"/>
                </a:cubicBezTo>
                <a:close/>
              </a:path>
            </a:pathLst>
          </a:custGeom>
          <a:solidFill>
            <a:srgbClr val="38A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Work Sans Light" pitchFamily="2" charset="0"/>
            </a:endParaRPr>
          </a:p>
        </p:txBody>
      </p:sp>
      <p:sp>
        <p:nvSpPr>
          <p:cNvPr id="33" name="Google Shape;804;p27">
            <a:extLst>
              <a:ext uri="{FF2B5EF4-FFF2-40B4-BE49-F238E27FC236}">
                <a16:creationId xmlns:a16="http://schemas.microsoft.com/office/drawing/2014/main" id="{9B124F1F-14FD-93B1-5EF1-DD405D533DA6}"/>
              </a:ext>
            </a:extLst>
          </p:cNvPr>
          <p:cNvSpPr/>
          <p:nvPr/>
        </p:nvSpPr>
        <p:spPr>
          <a:xfrm>
            <a:off x="10380981" y="2877222"/>
            <a:ext cx="157617" cy="166403"/>
          </a:xfrm>
          <a:custGeom>
            <a:avLst/>
            <a:gdLst/>
            <a:ahLst/>
            <a:cxnLst/>
            <a:rect l="l" t="t" r="r" b="b"/>
            <a:pathLst>
              <a:path w="946" h="946" extrusionOk="0">
                <a:moveTo>
                  <a:pt x="473" y="1"/>
                </a:moveTo>
                <a:cubicBezTo>
                  <a:pt x="212" y="1"/>
                  <a:pt x="0" y="212"/>
                  <a:pt x="0" y="473"/>
                </a:cubicBezTo>
                <a:cubicBezTo>
                  <a:pt x="0" y="734"/>
                  <a:pt x="212" y="946"/>
                  <a:pt x="473" y="946"/>
                </a:cubicBezTo>
                <a:cubicBezTo>
                  <a:pt x="734" y="946"/>
                  <a:pt x="945" y="734"/>
                  <a:pt x="945" y="473"/>
                </a:cubicBezTo>
                <a:cubicBezTo>
                  <a:pt x="945" y="212"/>
                  <a:pt x="734" y="1"/>
                  <a:pt x="473" y="1"/>
                </a:cubicBezTo>
                <a:close/>
              </a:path>
            </a:pathLst>
          </a:custGeom>
          <a:solidFill>
            <a:srgbClr val="38A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Work Sans Light" pitchFamily="2" charset="0"/>
            </a:endParaRPr>
          </a:p>
        </p:txBody>
      </p:sp>
      <p:sp>
        <p:nvSpPr>
          <p:cNvPr id="34" name="Google Shape;803;p27">
            <a:extLst>
              <a:ext uri="{FF2B5EF4-FFF2-40B4-BE49-F238E27FC236}">
                <a16:creationId xmlns:a16="http://schemas.microsoft.com/office/drawing/2014/main" id="{F35D2B82-2CA6-B044-9D98-56F2D5B0BE49}"/>
              </a:ext>
            </a:extLst>
          </p:cNvPr>
          <p:cNvSpPr/>
          <p:nvPr/>
        </p:nvSpPr>
        <p:spPr>
          <a:xfrm>
            <a:off x="4702451" y="2279476"/>
            <a:ext cx="45719" cy="592394"/>
          </a:xfrm>
          <a:custGeom>
            <a:avLst/>
            <a:gdLst/>
            <a:ahLst/>
            <a:cxnLst/>
            <a:rect l="l" t="t" r="r" b="b"/>
            <a:pathLst>
              <a:path w="1" h="4447" fill="none" extrusionOk="0">
                <a:moveTo>
                  <a:pt x="1" y="1"/>
                </a:moveTo>
                <a:lnTo>
                  <a:pt x="1" y="4446"/>
                </a:lnTo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Work Sans Light" pitchFamily="2" charset="0"/>
            </a:endParaRPr>
          </a:p>
        </p:txBody>
      </p:sp>
      <p:sp>
        <p:nvSpPr>
          <p:cNvPr id="35" name="Google Shape;803;p27">
            <a:extLst>
              <a:ext uri="{FF2B5EF4-FFF2-40B4-BE49-F238E27FC236}">
                <a16:creationId xmlns:a16="http://schemas.microsoft.com/office/drawing/2014/main" id="{435514F1-E8C5-F6AC-0FC9-8706700990E8}"/>
              </a:ext>
            </a:extLst>
          </p:cNvPr>
          <p:cNvSpPr/>
          <p:nvPr/>
        </p:nvSpPr>
        <p:spPr>
          <a:xfrm>
            <a:off x="10414070" y="2313293"/>
            <a:ext cx="45719" cy="592394"/>
          </a:xfrm>
          <a:custGeom>
            <a:avLst/>
            <a:gdLst/>
            <a:ahLst/>
            <a:cxnLst/>
            <a:rect l="l" t="t" r="r" b="b"/>
            <a:pathLst>
              <a:path w="1" h="4447" fill="none" extrusionOk="0">
                <a:moveTo>
                  <a:pt x="1" y="1"/>
                </a:moveTo>
                <a:lnTo>
                  <a:pt x="1" y="4446"/>
                </a:lnTo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Work Sans Light" pitchFamily="2" charset="0"/>
            </a:endParaRP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86A2F906-FF83-30FB-6427-12B498F8FE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0624" y="160667"/>
            <a:ext cx="873442" cy="87344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353B141-FA7C-57F5-EBC7-A9E7D37E6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38" y="6060949"/>
            <a:ext cx="2573601" cy="7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48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1FEF253-53C4-B5FA-07C7-0B039B14F52F}"/>
              </a:ext>
            </a:extLst>
          </p:cNvPr>
          <p:cNvSpPr txBox="1"/>
          <p:nvPr/>
        </p:nvSpPr>
        <p:spPr>
          <a:xfrm>
            <a:off x="551093" y="27277"/>
            <a:ext cx="106549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" sz="5000" b="1" dirty="0">
                <a:solidFill>
                  <a:srgbClr val="39A300"/>
                </a:solidFill>
                <a:latin typeface="Work Sans Light" pitchFamily="2" charset="0"/>
              </a:rPr>
              <a:t>Eventos de formación</a:t>
            </a:r>
            <a:endParaRPr lang="es-CO" sz="5000" b="1" dirty="0">
              <a:solidFill>
                <a:srgbClr val="39A300"/>
              </a:solidFill>
              <a:latin typeface="Work Sans Light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AE0C963B-97B4-4F66-1B49-0B47BC7F0F1A}"/>
              </a:ext>
            </a:extLst>
          </p:cNvPr>
          <p:cNvCxnSpPr>
            <a:cxnSpLocks/>
          </p:cNvCxnSpPr>
          <p:nvPr/>
        </p:nvCxnSpPr>
        <p:spPr>
          <a:xfrm>
            <a:off x="690073" y="873237"/>
            <a:ext cx="5722276" cy="0"/>
          </a:xfrm>
          <a:prstGeom prst="line">
            <a:avLst/>
          </a:prstGeom>
          <a:ln w="12700">
            <a:solidFill>
              <a:srgbClr val="38A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ject 7">
            <a:extLst>
              <a:ext uri="{FF2B5EF4-FFF2-40B4-BE49-F238E27FC236}">
                <a16:creationId xmlns:a16="http://schemas.microsoft.com/office/drawing/2014/main" id="{F5E1CC2F-FF26-2C80-6D36-91A8BABB13BD}"/>
              </a:ext>
            </a:extLst>
          </p:cNvPr>
          <p:cNvSpPr txBox="1"/>
          <p:nvPr/>
        </p:nvSpPr>
        <p:spPr>
          <a:xfrm>
            <a:off x="3210224" y="2857277"/>
            <a:ext cx="3580536" cy="7194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defTabSz="914378">
              <a:spcBef>
                <a:spcPts val="110"/>
              </a:spcBef>
              <a:defRPr/>
            </a:pPr>
            <a:r>
              <a:rPr sz="2500" b="1" spc="145" dirty="0" err="1">
                <a:solidFill>
                  <a:srgbClr val="39A900"/>
                </a:solidFill>
                <a:latin typeface="Work Sans Light" pitchFamily="2" charset="0"/>
                <a:cs typeface="Josefin Sans"/>
              </a:rPr>
              <a:t>Conferencia</a:t>
            </a:r>
            <a:endParaRPr lang="es-CO" sz="2500" b="1" spc="165" dirty="0">
              <a:solidFill>
                <a:srgbClr val="39A900"/>
              </a:solidFill>
              <a:latin typeface="Work Sans Light" pitchFamily="2" charset="0"/>
              <a:cs typeface="Josefin Sans"/>
            </a:endParaRPr>
          </a:p>
          <a:p>
            <a:pPr marL="12700" defTabSz="914378">
              <a:spcBef>
                <a:spcPts val="110"/>
              </a:spcBef>
              <a:defRPr/>
            </a:pPr>
            <a:r>
              <a:rPr lang="es-CO" sz="2000" spc="165" dirty="0">
                <a:latin typeface="Work Sans Light" pitchFamily="2" charset="0"/>
                <a:cs typeface="Josefin Sans"/>
              </a:rPr>
              <a:t>2 o 4 Horas</a:t>
            </a:r>
            <a:endParaRPr lang="es-CO" sz="2000" dirty="0">
              <a:latin typeface="Work Sans Light" pitchFamily="2" charset="0"/>
              <a:cs typeface="Josefin San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895902D-56AC-24DC-0373-A1A86153805D}"/>
              </a:ext>
            </a:extLst>
          </p:cNvPr>
          <p:cNvSpPr txBox="1"/>
          <p:nvPr/>
        </p:nvSpPr>
        <p:spPr>
          <a:xfrm>
            <a:off x="3147444" y="4074294"/>
            <a:ext cx="206582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500" b="1" spc="165" dirty="0">
                <a:solidFill>
                  <a:srgbClr val="39A900"/>
                </a:solidFill>
                <a:latin typeface="Work Sans Light" pitchFamily="2" charset="0"/>
                <a:cs typeface="Josefin Sans"/>
              </a:rPr>
              <a:t>Foro</a:t>
            </a:r>
          </a:p>
          <a:p>
            <a:r>
              <a:rPr lang="es-CO" sz="2000" spc="165" dirty="0">
                <a:latin typeface="Work Sans Light" pitchFamily="2" charset="0"/>
              </a:rPr>
              <a:t>2 o 4 Horas</a:t>
            </a:r>
            <a:endParaRPr lang="es-CO" sz="2000" dirty="0">
              <a:latin typeface="Work Sans Light" pitchFamily="2" charset="0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66232EAB-C064-3B0D-66E9-778965893E84}"/>
              </a:ext>
            </a:extLst>
          </p:cNvPr>
          <p:cNvSpPr txBox="1"/>
          <p:nvPr/>
        </p:nvSpPr>
        <p:spPr>
          <a:xfrm>
            <a:off x="7707664" y="2076143"/>
            <a:ext cx="23142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kumimoji="0" sz="1400" b="1" i="0" u="none" strike="noStrike" cap="none" spc="165" normalizeH="0" baseline="0">
                <a:ln>
                  <a:noFill/>
                </a:ln>
                <a:solidFill>
                  <a:srgbClr val="39A900"/>
                </a:solidFill>
                <a:effectLst/>
                <a:uLnTx/>
                <a:uFillTx/>
                <a:latin typeface="Work sans light" pitchFamily="2" charset="0"/>
                <a:cs typeface="Josefin Sans"/>
              </a:defRPr>
            </a:lvl1pPr>
          </a:lstStyle>
          <a:p>
            <a:pPr algn="l"/>
            <a:r>
              <a:rPr sz="2500" dirty="0">
                <a:latin typeface="Work Sans Light" pitchFamily="2" charset="0"/>
              </a:rPr>
              <a:t>Taller</a:t>
            </a:r>
            <a:endParaRPr lang="es-CO" sz="2500" dirty="0">
              <a:latin typeface="Work Sans Light" pitchFamily="2" charset="0"/>
            </a:endParaRPr>
          </a:p>
          <a:p>
            <a:pPr algn="l"/>
            <a:r>
              <a:rPr lang="es-CO" sz="2000" b="0" dirty="0">
                <a:solidFill>
                  <a:schemeClr val="tx1"/>
                </a:solidFill>
                <a:latin typeface="Work Sans Light" pitchFamily="2" charset="0"/>
              </a:rPr>
              <a:t>8 o 16 Horas</a:t>
            </a:r>
            <a:endParaRPr sz="2000" b="0" dirty="0">
              <a:solidFill>
                <a:schemeClr val="tx1"/>
              </a:solidFill>
              <a:latin typeface="Work Sans Light" pitchFamily="2" charset="0"/>
            </a:endParaRPr>
          </a:p>
        </p:txBody>
      </p:sp>
      <p:sp>
        <p:nvSpPr>
          <p:cNvPr id="10" name="object 15">
            <a:extLst>
              <a:ext uri="{FF2B5EF4-FFF2-40B4-BE49-F238E27FC236}">
                <a16:creationId xmlns:a16="http://schemas.microsoft.com/office/drawing/2014/main" id="{B3646055-0566-963E-4FA6-95DDA5FB5CAD}"/>
              </a:ext>
            </a:extLst>
          </p:cNvPr>
          <p:cNvSpPr txBox="1"/>
          <p:nvPr/>
        </p:nvSpPr>
        <p:spPr>
          <a:xfrm>
            <a:off x="7841915" y="3299596"/>
            <a:ext cx="2092684" cy="7194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defPPr>
              <a:defRPr lang="es-ES"/>
            </a:defPPr>
            <a:lvl1pPr marL="12700" marR="0" lvl="0" indent="0" algn="ctr" defTabSz="914400" fontAlgn="auto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145" normalizeH="0" baseline="0">
                <a:ln>
                  <a:noFill/>
                </a:ln>
                <a:solidFill>
                  <a:srgbClr val="39A900"/>
                </a:solidFill>
                <a:effectLst/>
                <a:uLnTx/>
                <a:uFillTx/>
                <a:latin typeface="Work sans light" pitchFamily="2" charset="0"/>
                <a:cs typeface="Josefin Sans"/>
              </a:defRPr>
            </a:lvl1pPr>
          </a:lstStyle>
          <a:p>
            <a:pPr algn="l"/>
            <a:r>
              <a:rPr sz="2500" dirty="0" err="1">
                <a:latin typeface="Work Sans Light" pitchFamily="2" charset="0"/>
              </a:rPr>
              <a:t>Curso</a:t>
            </a:r>
            <a:endParaRPr lang="es-CO" sz="2500" dirty="0">
              <a:latin typeface="Work Sans Light" pitchFamily="2" charset="0"/>
            </a:endParaRPr>
          </a:p>
          <a:p>
            <a:pPr algn="l"/>
            <a:r>
              <a:rPr lang="es-CO" sz="2000" b="0" dirty="0">
                <a:solidFill>
                  <a:schemeClr val="tx1"/>
                </a:solidFill>
                <a:latin typeface="Work Sans Light" pitchFamily="2" charset="0"/>
              </a:rPr>
              <a:t>20 o 40 Horas</a:t>
            </a:r>
            <a:endParaRPr sz="2000" b="0" dirty="0">
              <a:solidFill>
                <a:schemeClr val="tx1"/>
              </a:solidFill>
              <a:latin typeface="Work Sans Light" pitchFamily="2" charset="0"/>
            </a:endParaRPr>
          </a:p>
        </p:txBody>
      </p:sp>
      <p:sp>
        <p:nvSpPr>
          <p:cNvPr id="11" name="object 20">
            <a:extLst>
              <a:ext uri="{FF2B5EF4-FFF2-40B4-BE49-F238E27FC236}">
                <a16:creationId xmlns:a16="http://schemas.microsoft.com/office/drawing/2014/main" id="{FB80D5EF-9776-FE4E-B535-E95BECBB9B8C}"/>
              </a:ext>
            </a:extLst>
          </p:cNvPr>
          <p:cNvSpPr txBox="1"/>
          <p:nvPr/>
        </p:nvSpPr>
        <p:spPr>
          <a:xfrm>
            <a:off x="7721993" y="4736110"/>
            <a:ext cx="349521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kumimoji="0" sz="1400" b="1" i="0" u="none" strike="noStrike" cap="none" spc="165" normalizeH="0" baseline="0">
                <a:ln>
                  <a:noFill/>
                </a:ln>
                <a:solidFill>
                  <a:srgbClr val="39A900"/>
                </a:solidFill>
                <a:effectLst/>
                <a:uLnTx/>
                <a:uFillTx/>
                <a:latin typeface="Work sans light" pitchFamily="2" charset="0"/>
                <a:cs typeface="Josefin Sans"/>
              </a:defRPr>
            </a:lvl1pPr>
          </a:lstStyle>
          <a:p>
            <a:pPr algn="l"/>
            <a:r>
              <a:rPr lang="es-ES" sz="2500" dirty="0">
                <a:latin typeface="Work Sans Light" pitchFamily="2" charset="0"/>
              </a:rPr>
              <a:t>Campamento de formación </a:t>
            </a:r>
            <a:endParaRPr lang="es-CO" sz="2500" dirty="0">
              <a:latin typeface="Work Sans Light" pitchFamily="2" charset="0"/>
            </a:endParaRPr>
          </a:p>
          <a:p>
            <a:pPr algn="l"/>
            <a:r>
              <a:rPr lang="es-CO" sz="2000" b="0" dirty="0">
                <a:solidFill>
                  <a:schemeClr val="tx1"/>
                </a:solidFill>
                <a:latin typeface="Work Sans Light" pitchFamily="2" charset="0"/>
              </a:rPr>
              <a:t>8 o 16 Horas</a:t>
            </a:r>
            <a:endParaRPr sz="2000" b="0" dirty="0">
              <a:solidFill>
                <a:schemeClr val="tx1"/>
              </a:solidFill>
              <a:latin typeface="Work Sans Light" pitchFamily="2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61AD0B6F-719A-79FB-5FA7-A5D68FE055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01" t="8060" r="9664" b="9425"/>
          <a:stretch/>
        </p:blipFill>
        <p:spPr>
          <a:xfrm>
            <a:off x="1289482" y="4059617"/>
            <a:ext cx="1343869" cy="1305584"/>
          </a:xfrm>
          <a:prstGeom prst="rect">
            <a:avLst/>
          </a:prstGeom>
        </p:spPr>
      </p:pic>
      <p:pic>
        <p:nvPicPr>
          <p:cNvPr id="26" name="Picture 2" descr="Las Personas Que Tienen Una Reunión De Almuerzo Ilustraciones Svg,  Vectoriales, Clip Art Vectorizado Libre De Derechos. Image 76912222.">
            <a:extLst>
              <a:ext uri="{FF2B5EF4-FFF2-40B4-BE49-F238E27FC236}">
                <a16:creationId xmlns:a16="http://schemas.microsoft.com/office/drawing/2014/main" id="{45729398-7F5F-13A7-9D05-13DCA9F17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740404"/>
            <a:ext cx="1253868" cy="112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12F2A5-C6D6-9847-84C8-0BFC534A03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5" t="1785" r="2712" b="11219"/>
          <a:stretch/>
        </p:blipFill>
        <p:spPr>
          <a:xfrm>
            <a:off x="6130208" y="3028953"/>
            <a:ext cx="1369804" cy="1173035"/>
          </a:xfrm>
          <a:prstGeom prst="rect">
            <a:avLst/>
          </a:prstGeom>
        </p:spPr>
      </p:pic>
      <p:pic>
        <p:nvPicPr>
          <p:cNvPr id="29" name="Picture 8" descr="Conference Meeting PNG Images, Transparent Conference Meeting Image  Download - PNGitem">
            <a:extLst>
              <a:ext uri="{FF2B5EF4-FFF2-40B4-BE49-F238E27FC236}">
                <a16:creationId xmlns:a16="http://schemas.microsoft.com/office/drawing/2014/main" id="{D72EA774-D31F-00B2-DC5B-17D63A017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242" y="2519735"/>
            <a:ext cx="1480351" cy="107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Em Geral 92+ Imagen De Fondo Dibujos De Un Paisaje Rural Actualizar 11/2023">
            <a:extLst>
              <a:ext uri="{FF2B5EF4-FFF2-40B4-BE49-F238E27FC236}">
                <a16:creationId xmlns:a16="http://schemas.microsoft.com/office/drawing/2014/main" id="{3A882A67-BCF7-0C23-193A-B08041920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841" y="4750502"/>
            <a:ext cx="1049028" cy="117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Google Shape;2229;p69">
            <a:extLst>
              <a:ext uri="{FF2B5EF4-FFF2-40B4-BE49-F238E27FC236}">
                <a16:creationId xmlns:a16="http://schemas.microsoft.com/office/drawing/2014/main" id="{53F3052F-B24C-B561-4D40-939F40E73C65}"/>
              </a:ext>
            </a:extLst>
          </p:cNvPr>
          <p:cNvSpPr/>
          <p:nvPr/>
        </p:nvSpPr>
        <p:spPr>
          <a:xfrm>
            <a:off x="10843891" y="6555401"/>
            <a:ext cx="263914" cy="262843"/>
          </a:xfrm>
          <a:custGeom>
            <a:avLst/>
            <a:gdLst/>
            <a:ahLst/>
            <a:cxnLst/>
            <a:rect l="l" t="t" r="r" b="b"/>
            <a:pathLst>
              <a:path w="3201" h="3188" extrusionOk="0">
                <a:moveTo>
                  <a:pt x="2435" y="0"/>
                </a:moveTo>
                <a:cubicBezTo>
                  <a:pt x="1092" y="0"/>
                  <a:pt x="0" y="1080"/>
                  <a:pt x="0" y="2435"/>
                </a:cubicBezTo>
                <a:lnTo>
                  <a:pt x="0" y="3188"/>
                </a:lnTo>
                <a:lnTo>
                  <a:pt x="753" y="3188"/>
                </a:lnTo>
                <a:cubicBezTo>
                  <a:pt x="2108" y="3188"/>
                  <a:pt x="3200" y="2096"/>
                  <a:pt x="3200" y="753"/>
                </a:cubicBezTo>
                <a:lnTo>
                  <a:pt x="3200" y="0"/>
                </a:lnTo>
                <a:close/>
              </a:path>
            </a:pathLst>
          </a:custGeom>
          <a:solidFill>
            <a:srgbClr val="99C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Work Sans Light" pitchFamily="2" charset="0"/>
            </a:endParaRPr>
          </a:p>
        </p:txBody>
      </p:sp>
      <p:sp>
        <p:nvSpPr>
          <p:cNvPr id="52" name="Google Shape;2231;p69">
            <a:extLst>
              <a:ext uri="{FF2B5EF4-FFF2-40B4-BE49-F238E27FC236}">
                <a16:creationId xmlns:a16="http://schemas.microsoft.com/office/drawing/2014/main" id="{8091ACEA-27B3-ACC6-5AA1-29DFDFA6EF04}"/>
              </a:ext>
            </a:extLst>
          </p:cNvPr>
          <p:cNvSpPr/>
          <p:nvPr/>
        </p:nvSpPr>
        <p:spPr>
          <a:xfrm>
            <a:off x="11900358" y="3452121"/>
            <a:ext cx="510096" cy="509135"/>
          </a:xfrm>
          <a:custGeom>
            <a:avLst/>
            <a:gdLst/>
            <a:ahLst/>
            <a:cxnLst/>
            <a:rect l="l" t="t" r="r" b="b"/>
            <a:pathLst>
              <a:path w="6375" h="6363" extrusionOk="0">
                <a:moveTo>
                  <a:pt x="0" y="0"/>
                </a:moveTo>
                <a:lnTo>
                  <a:pt x="0" y="2874"/>
                </a:lnTo>
                <a:cubicBezTo>
                  <a:pt x="0" y="4806"/>
                  <a:pt x="1569" y="6362"/>
                  <a:pt x="3489" y="6362"/>
                </a:cubicBezTo>
                <a:lnTo>
                  <a:pt x="6375" y="6362"/>
                </a:lnTo>
                <a:lnTo>
                  <a:pt x="6375" y="3652"/>
                </a:lnTo>
                <a:cubicBezTo>
                  <a:pt x="6375" y="1631"/>
                  <a:pt x="4731" y="0"/>
                  <a:pt x="2723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Work Sans Light" pitchFamily="2" charset="0"/>
            </a:endParaRPr>
          </a:p>
        </p:txBody>
      </p:sp>
      <p:grpSp>
        <p:nvGrpSpPr>
          <p:cNvPr id="53" name="Google Shape;2232;p69">
            <a:extLst>
              <a:ext uri="{FF2B5EF4-FFF2-40B4-BE49-F238E27FC236}">
                <a16:creationId xmlns:a16="http://schemas.microsoft.com/office/drawing/2014/main" id="{F8367784-7B98-9881-C2A0-C345FEC0DF42}"/>
              </a:ext>
            </a:extLst>
          </p:cNvPr>
          <p:cNvGrpSpPr/>
          <p:nvPr/>
        </p:nvGrpSpPr>
        <p:grpSpPr>
          <a:xfrm>
            <a:off x="11100056" y="5908907"/>
            <a:ext cx="1307919" cy="1193723"/>
            <a:chOff x="8157229" y="4125394"/>
            <a:chExt cx="1307919" cy="1193723"/>
          </a:xfrm>
          <a:solidFill>
            <a:srgbClr val="38AA00"/>
          </a:solidFill>
        </p:grpSpPr>
        <p:sp>
          <p:nvSpPr>
            <p:cNvPr id="54" name="Google Shape;2233;p69">
              <a:extLst>
                <a:ext uri="{FF2B5EF4-FFF2-40B4-BE49-F238E27FC236}">
                  <a16:creationId xmlns:a16="http://schemas.microsoft.com/office/drawing/2014/main" id="{F47BEE4E-10A8-98BB-9107-8439D102E5CF}"/>
                </a:ext>
              </a:extLst>
            </p:cNvPr>
            <p:cNvSpPr/>
            <p:nvPr/>
          </p:nvSpPr>
          <p:spPr>
            <a:xfrm>
              <a:off x="8273492" y="4549997"/>
              <a:ext cx="242042" cy="610348"/>
            </a:xfrm>
            <a:custGeom>
              <a:avLst/>
              <a:gdLst/>
              <a:ahLst/>
              <a:cxnLst/>
              <a:rect l="l" t="t" r="r" b="b"/>
              <a:pathLst>
                <a:path w="2047" h="5159" extrusionOk="0">
                  <a:moveTo>
                    <a:pt x="1" y="1"/>
                  </a:moveTo>
                  <a:lnTo>
                    <a:pt x="1" y="741"/>
                  </a:lnTo>
                  <a:lnTo>
                    <a:pt x="1582" y="4719"/>
                  </a:lnTo>
                  <a:cubicBezTo>
                    <a:pt x="1720" y="4869"/>
                    <a:pt x="1883" y="5020"/>
                    <a:pt x="2046" y="5158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2"/>
                </a:solidFill>
                <a:latin typeface="Work Sans Light" pitchFamily="2" charset="0"/>
              </a:endParaRPr>
            </a:p>
          </p:txBody>
        </p:sp>
        <p:sp>
          <p:nvSpPr>
            <p:cNvPr id="55" name="Google Shape;2234;p69">
              <a:extLst>
                <a:ext uri="{FF2B5EF4-FFF2-40B4-BE49-F238E27FC236}">
                  <a16:creationId xmlns:a16="http://schemas.microsoft.com/office/drawing/2014/main" id="{C8B63FA1-BC8C-4087-5C1C-AA830D4CAAF1}"/>
                </a:ext>
              </a:extLst>
            </p:cNvPr>
            <p:cNvSpPr/>
            <p:nvPr/>
          </p:nvSpPr>
          <p:spPr>
            <a:xfrm>
              <a:off x="8273492" y="4328763"/>
              <a:ext cx="362177" cy="911678"/>
            </a:xfrm>
            <a:custGeom>
              <a:avLst/>
              <a:gdLst/>
              <a:ahLst/>
              <a:cxnLst/>
              <a:rect l="l" t="t" r="r" b="b"/>
              <a:pathLst>
                <a:path w="3063" h="7706" extrusionOk="0">
                  <a:moveTo>
                    <a:pt x="1" y="1"/>
                  </a:moveTo>
                  <a:lnTo>
                    <a:pt x="1" y="741"/>
                  </a:lnTo>
                  <a:lnTo>
                    <a:pt x="2674" y="7492"/>
                  </a:lnTo>
                  <a:cubicBezTo>
                    <a:pt x="2799" y="7568"/>
                    <a:pt x="2925" y="7643"/>
                    <a:pt x="3063" y="7706"/>
                  </a:cubicBez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2"/>
                </a:solidFill>
                <a:latin typeface="Work Sans Light" pitchFamily="2" charset="0"/>
              </a:endParaRPr>
            </a:p>
          </p:txBody>
        </p:sp>
        <p:sp>
          <p:nvSpPr>
            <p:cNvPr id="56" name="Google Shape;2235;p69">
              <a:extLst>
                <a:ext uri="{FF2B5EF4-FFF2-40B4-BE49-F238E27FC236}">
                  <a16:creationId xmlns:a16="http://schemas.microsoft.com/office/drawing/2014/main" id="{2D5D43F9-F301-EBE0-E0FF-F32FDC43D7BA}"/>
                </a:ext>
              </a:extLst>
            </p:cNvPr>
            <p:cNvSpPr/>
            <p:nvPr/>
          </p:nvSpPr>
          <p:spPr>
            <a:xfrm>
              <a:off x="8273492" y="4125394"/>
              <a:ext cx="467531" cy="1159650"/>
            </a:xfrm>
            <a:custGeom>
              <a:avLst/>
              <a:gdLst/>
              <a:ahLst/>
              <a:cxnLst/>
              <a:rect l="l" t="t" r="r" b="b"/>
              <a:pathLst>
                <a:path w="3954" h="9802" extrusionOk="0">
                  <a:moveTo>
                    <a:pt x="1" y="1"/>
                  </a:moveTo>
                  <a:lnTo>
                    <a:pt x="1" y="590"/>
                  </a:lnTo>
                  <a:lnTo>
                    <a:pt x="3615" y="9676"/>
                  </a:lnTo>
                  <a:cubicBezTo>
                    <a:pt x="3728" y="9726"/>
                    <a:pt x="3841" y="9764"/>
                    <a:pt x="3954" y="9801"/>
                  </a:cubicBezTo>
                  <a:lnTo>
                    <a:pt x="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2"/>
                </a:solidFill>
                <a:latin typeface="Work Sans Light" pitchFamily="2" charset="0"/>
              </a:endParaRPr>
            </a:p>
          </p:txBody>
        </p:sp>
        <p:sp>
          <p:nvSpPr>
            <p:cNvPr id="57" name="Google Shape;2236;p69">
              <a:extLst>
                <a:ext uri="{FF2B5EF4-FFF2-40B4-BE49-F238E27FC236}">
                  <a16:creationId xmlns:a16="http://schemas.microsoft.com/office/drawing/2014/main" id="{6ACEF8BF-72EC-3D04-3225-91543A93C233}"/>
                </a:ext>
              </a:extLst>
            </p:cNvPr>
            <p:cNvSpPr/>
            <p:nvPr/>
          </p:nvSpPr>
          <p:spPr>
            <a:xfrm>
              <a:off x="8332850" y="4125394"/>
              <a:ext cx="504659" cy="1183312"/>
            </a:xfrm>
            <a:custGeom>
              <a:avLst/>
              <a:gdLst/>
              <a:ahLst/>
              <a:cxnLst/>
              <a:rect l="l" t="t" r="r" b="b"/>
              <a:pathLst>
                <a:path w="4268" h="10002" extrusionOk="0">
                  <a:moveTo>
                    <a:pt x="1" y="1"/>
                  </a:moveTo>
                  <a:lnTo>
                    <a:pt x="3953" y="9939"/>
                  </a:lnTo>
                  <a:cubicBezTo>
                    <a:pt x="4066" y="9964"/>
                    <a:pt x="4167" y="9989"/>
                    <a:pt x="4267" y="10002"/>
                  </a:cubicBezTo>
                  <a:lnTo>
                    <a:pt x="30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2"/>
                </a:solidFill>
                <a:latin typeface="Work Sans Light" pitchFamily="2" charset="0"/>
              </a:endParaRPr>
            </a:p>
          </p:txBody>
        </p:sp>
        <p:sp>
          <p:nvSpPr>
            <p:cNvPr id="58" name="Google Shape;2237;p69">
              <a:extLst>
                <a:ext uri="{FF2B5EF4-FFF2-40B4-BE49-F238E27FC236}">
                  <a16:creationId xmlns:a16="http://schemas.microsoft.com/office/drawing/2014/main" id="{DC9A2AC3-9408-1526-DD0E-6DE0C7EF7906}"/>
                </a:ext>
              </a:extLst>
            </p:cNvPr>
            <p:cNvSpPr/>
            <p:nvPr/>
          </p:nvSpPr>
          <p:spPr>
            <a:xfrm>
              <a:off x="8421888" y="4125394"/>
              <a:ext cx="507615" cy="1192303"/>
            </a:xfrm>
            <a:custGeom>
              <a:avLst/>
              <a:gdLst/>
              <a:ahLst/>
              <a:cxnLst/>
              <a:rect l="l" t="t" r="r" b="b"/>
              <a:pathLst>
                <a:path w="4293" h="10078" extrusionOk="0">
                  <a:moveTo>
                    <a:pt x="1" y="1"/>
                  </a:moveTo>
                  <a:lnTo>
                    <a:pt x="3991" y="10065"/>
                  </a:lnTo>
                  <a:cubicBezTo>
                    <a:pt x="4091" y="10077"/>
                    <a:pt x="4192" y="10077"/>
                    <a:pt x="4292" y="10077"/>
                  </a:cubicBezTo>
                  <a:lnTo>
                    <a:pt x="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2"/>
                </a:solidFill>
                <a:latin typeface="Work Sans Light" pitchFamily="2" charset="0"/>
              </a:endParaRPr>
            </a:p>
          </p:txBody>
        </p:sp>
        <p:sp>
          <p:nvSpPr>
            <p:cNvPr id="59" name="Google Shape;2238;p69">
              <a:extLst>
                <a:ext uri="{FF2B5EF4-FFF2-40B4-BE49-F238E27FC236}">
                  <a16:creationId xmlns:a16="http://schemas.microsoft.com/office/drawing/2014/main" id="{434E8E60-CD08-A8EA-C84F-5B1F04057E90}"/>
                </a:ext>
              </a:extLst>
            </p:cNvPr>
            <p:cNvSpPr/>
            <p:nvPr/>
          </p:nvSpPr>
          <p:spPr>
            <a:xfrm>
              <a:off x="8509388" y="4125394"/>
              <a:ext cx="509152" cy="1193723"/>
            </a:xfrm>
            <a:custGeom>
              <a:avLst/>
              <a:gdLst/>
              <a:ahLst/>
              <a:cxnLst/>
              <a:rect l="l" t="t" r="r" b="b"/>
              <a:pathLst>
                <a:path w="4306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305" y="10090"/>
                  </a:lnTo>
                  <a:lnTo>
                    <a:pt x="2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2"/>
                </a:solidFill>
                <a:latin typeface="Work Sans Light" pitchFamily="2" charset="0"/>
              </a:endParaRPr>
            </a:p>
          </p:txBody>
        </p:sp>
        <p:sp>
          <p:nvSpPr>
            <p:cNvPr id="60" name="Google Shape;2239;p69">
              <a:extLst>
                <a:ext uri="{FF2B5EF4-FFF2-40B4-BE49-F238E27FC236}">
                  <a16:creationId xmlns:a16="http://schemas.microsoft.com/office/drawing/2014/main" id="{9B6CF8E1-AA36-C285-08D8-AFE779C6F0AA}"/>
                </a:ext>
              </a:extLst>
            </p:cNvPr>
            <p:cNvSpPr/>
            <p:nvPr/>
          </p:nvSpPr>
          <p:spPr>
            <a:xfrm>
              <a:off x="8597006" y="4125394"/>
              <a:ext cx="509034" cy="1193723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0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2"/>
                </a:solidFill>
                <a:latin typeface="Work Sans Light" pitchFamily="2" charset="0"/>
              </a:endParaRPr>
            </a:p>
          </p:txBody>
        </p:sp>
        <p:sp>
          <p:nvSpPr>
            <p:cNvPr id="61" name="Google Shape;2240;p69">
              <a:extLst>
                <a:ext uri="{FF2B5EF4-FFF2-40B4-BE49-F238E27FC236}">
                  <a16:creationId xmlns:a16="http://schemas.microsoft.com/office/drawing/2014/main" id="{2C690C61-7965-78D8-526F-220E2047E94A}"/>
                </a:ext>
              </a:extLst>
            </p:cNvPr>
            <p:cNvSpPr/>
            <p:nvPr/>
          </p:nvSpPr>
          <p:spPr>
            <a:xfrm>
              <a:off x="8684507" y="4125394"/>
              <a:ext cx="509034" cy="1193723"/>
            </a:xfrm>
            <a:custGeom>
              <a:avLst/>
              <a:gdLst/>
              <a:ahLst/>
              <a:cxnLst/>
              <a:rect l="l" t="t" r="r" b="b"/>
              <a:pathLst>
                <a:path w="4305" h="10090" extrusionOk="0">
                  <a:moveTo>
                    <a:pt x="1" y="1"/>
                  </a:moveTo>
                  <a:lnTo>
                    <a:pt x="4016" y="10090"/>
                  </a:lnTo>
                  <a:lnTo>
                    <a:pt x="4305" y="10090"/>
                  </a:lnTo>
                  <a:lnTo>
                    <a:pt x="30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2"/>
                </a:solidFill>
                <a:latin typeface="Work Sans Light" pitchFamily="2" charset="0"/>
              </a:endParaRPr>
            </a:p>
          </p:txBody>
        </p:sp>
        <p:sp>
          <p:nvSpPr>
            <p:cNvPr id="62" name="Google Shape;2241;p69">
              <a:extLst>
                <a:ext uri="{FF2B5EF4-FFF2-40B4-BE49-F238E27FC236}">
                  <a16:creationId xmlns:a16="http://schemas.microsoft.com/office/drawing/2014/main" id="{24D678BB-C7D9-A143-12FB-C4923949579E}"/>
                </a:ext>
              </a:extLst>
            </p:cNvPr>
            <p:cNvSpPr/>
            <p:nvPr/>
          </p:nvSpPr>
          <p:spPr>
            <a:xfrm>
              <a:off x="8773544" y="4125394"/>
              <a:ext cx="507615" cy="1193723"/>
            </a:xfrm>
            <a:custGeom>
              <a:avLst/>
              <a:gdLst/>
              <a:ahLst/>
              <a:cxnLst/>
              <a:rect l="l" t="t" r="r" b="b"/>
              <a:pathLst>
                <a:path w="4293" h="10090" extrusionOk="0">
                  <a:moveTo>
                    <a:pt x="1" y="1"/>
                  </a:moveTo>
                  <a:lnTo>
                    <a:pt x="4004" y="10090"/>
                  </a:lnTo>
                  <a:lnTo>
                    <a:pt x="4292" y="10090"/>
                  </a:lnTo>
                  <a:lnTo>
                    <a:pt x="289" y="13"/>
                  </a:lnTo>
                  <a:cubicBezTo>
                    <a:pt x="226" y="13"/>
                    <a:pt x="176" y="1"/>
                    <a:pt x="1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2"/>
                </a:solidFill>
                <a:latin typeface="Work Sans Light" pitchFamily="2" charset="0"/>
              </a:endParaRPr>
            </a:p>
          </p:txBody>
        </p:sp>
        <p:sp>
          <p:nvSpPr>
            <p:cNvPr id="63" name="Google Shape;2242;p69">
              <a:extLst>
                <a:ext uri="{FF2B5EF4-FFF2-40B4-BE49-F238E27FC236}">
                  <a16:creationId xmlns:a16="http://schemas.microsoft.com/office/drawing/2014/main" id="{984014A9-9E75-483D-793E-7D417B2C41E1}"/>
                </a:ext>
              </a:extLst>
            </p:cNvPr>
            <p:cNvSpPr/>
            <p:nvPr/>
          </p:nvSpPr>
          <p:spPr>
            <a:xfrm>
              <a:off x="8862581" y="4129890"/>
              <a:ext cx="507615" cy="1189227"/>
            </a:xfrm>
            <a:custGeom>
              <a:avLst/>
              <a:gdLst/>
              <a:ahLst/>
              <a:cxnLst/>
              <a:rect l="l" t="t" r="r" b="b"/>
              <a:pathLst>
                <a:path w="4293" h="10052" extrusionOk="0">
                  <a:moveTo>
                    <a:pt x="1" y="0"/>
                  </a:moveTo>
                  <a:lnTo>
                    <a:pt x="3991" y="10052"/>
                  </a:lnTo>
                  <a:lnTo>
                    <a:pt x="4292" y="10052"/>
                  </a:lnTo>
                  <a:lnTo>
                    <a:pt x="314" y="50"/>
                  </a:lnTo>
                  <a:cubicBezTo>
                    <a:pt x="214" y="25"/>
                    <a:pt x="101" y="13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2"/>
                </a:solidFill>
                <a:latin typeface="Work Sans Light" pitchFamily="2" charset="0"/>
              </a:endParaRPr>
            </a:p>
          </p:txBody>
        </p:sp>
        <p:sp>
          <p:nvSpPr>
            <p:cNvPr id="13312" name="Google Shape;2243;p69">
              <a:extLst>
                <a:ext uri="{FF2B5EF4-FFF2-40B4-BE49-F238E27FC236}">
                  <a16:creationId xmlns:a16="http://schemas.microsoft.com/office/drawing/2014/main" id="{2259AA46-EDC6-01E2-0124-3D6C6A763F0F}"/>
                </a:ext>
              </a:extLst>
            </p:cNvPr>
            <p:cNvSpPr/>
            <p:nvPr/>
          </p:nvSpPr>
          <p:spPr>
            <a:xfrm>
              <a:off x="8957531" y="4147636"/>
              <a:ext cx="500166" cy="1171481"/>
            </a:xfrm>
            <a:custGeom>
              <a:avLst/>
              <a:gdLst/>
              <a:ahLst/>
              <a:cxnLst/>
              <a:rect l="l" t="t" r="r" b="b"/>
              <a:pathLst>
                <a:path w="4230" h="9902" extrusionOk="0">
                  <a:moveTo>
                    <a:pt x="1" y="1"/>
                  </a:moveTo>
                  <a:lnTo>
                    <a:pt x="3941" y="9902"/>
                  </a:lnTo>
                  <a:lnTo>
                    <a:pt x="4230" y="9902"/>
                  </a:lnTo>
                  <a:lnTo>
                    <a:pt x="327" y="101"/>
                  </a:lnTo>
                  <a:cubicBezTo>
                    <a:pt x="227" y="64"/>
                    <a:pt x="114" y="26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2"/>
                </a:solidFill>
                <a:latin typeface="Work Sans Light" pitchFamily="2" charset="0"/>
              </a:endParaRPr>
            </a:p>
          </p:txBody>
        </p:sp>
        <p:sp>
          <p:nvSpPr>
            <p:cNvPr id="13313" name="Google Shape;2244;p69">
              <a:extLst>
                <a:ext uri="{FF2B5EF4-FFF2-40B4-BE49-F238E27FC236}">
                  <a16:creationId xmlns:a16="http://schemas.microsoft.com/office/drawing/2014/main" id="{1E87679E-A632-AB0B-E66B-314D73A3B158}"/>
                </a:ext>
              </a:extLst>
            </p:cNvPr>
            <p:cNvSpPr/>
            <p:nvPr/>
          </p:nvSpPr>
          <p:spPr>
            <a:xfrm>
              <a:off x="9059930" y="4183246"/>
              <a:ext cx="405217" cy="1020047"/>
            </a:xfrm>
            <a:custGeom>
              <a:avLst/>
              <a:gdLst/>
              <a:ahLst/>
              <a:cxnLst/>
              <a:rect l="l" t="t" r="r" b="b"/>
              <a:pathLst>
                <a:path w="3427" h="8622" extrusionOk="0">
                  <a:moveTo>
                    <a:pt x="1" y="1"/>
                  </a:moveTo>
                  <a:lnTo>
                    <a:pt x="3426" y="8622"/>
                  </a:lnTo>
                  <a:lnTo>
                    <a:pt x="3426" y="7882"/>
                  </a:lnTo>
                  <a:lnTo>
                    <a:pt x="364" y="177"/>
                  </a:lnTo>
                  <a:cubicBezTo>
                    <a:pt x="239" y="114"/>
                    <a:pt x="126" y="5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2"/>
                </a:solidFill>
                <a:latin typeface="Work Sans Light" pitchFamily="2" charset="0"/>
              </a:endParaRPr>
            </a:p>
          </p:txBody>
        </p:sp>
        <p:sp>
          <p:nvSpPr>
            <p:cNvPr id="13315" name="Google Shape;2245;p69">
              <a:extLst>
                <a:ext uri="{FF2B5EF4-FFF2-40B4-BE49-F238E27FC236}">
                  <a16:creationId xmlns:a16="http://schemas.microsoft.com/office/drawing/2014/main" id="{F3AA0CE0-12B7-89BE-51E0-56F3D4B92018}"/>
                </a:ext>
              </a:extLst>
            </p:cNvPr>
            <p:cNvSpPr/>
            <p:nvPr/>
          </p:nvSpPr>
          <p:spPr>
            <a:xfrm>
              <a:off x="9172734" y="4247132"/>
              <a:ext cx="292414" cy="735044"/>
            </a:xfrm>
            <a:custGeom>
              <a:avLst/>
              <a:gdLst/>
              <a:ahLst/>
              <a:cxnLst/>
              <a:rect l="l" t="t" r="r" b="b"/>
              <a:pathLst>
                <a:path w="2473" h="6213" extrusionOk="0">
                  <a:moveTo>
                    <a:pt x="0" y="1"/>
                  </a:moveTo>
                  <a:lnTo>
                    <a:pt x="2472" y="6212"/>
                  </a:lnTo>
                  <a:lnTo>
                    <a:pt x="2472" y="5472"/>
                  </a:lnTo>
                  <a:lnTo>
                    <a:pt x="414" y="314"/>
                  </a:lnTo>
                  <a:cubicBezTo>
                    <a:pt x="289" y="201"/>
                    <a:pt x="151" y="10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2"/>
                </a:solidFill>
                <a:latin typeface="Work Sans Light" pitchFamily="2" charset="0"/>
              </a:endParaRPr>
            </a:p>
          </p:txBody>
        </p:sp>
        <p:sp>
          <p:nvSpPr>
            <p:cNvPr id="13316" name="Google Shape;2246;p69">
              <a:extLst>
                <a:ext uri="{FF2B5EF4-FFF2-40B4-BE49-F238E27FC236}">
                  <a16:creationId xmlns:a16="http://schemas.microsoft.com/office/drawing/2014/main" id="{039B5F4F-2B28-B223-08CB-CC7206128019}"/>
                </a:ext>
              </a:extLst>
            </p:cNvPr>
            <p:cNvSpPr/>
            <p:nvPr/>
          </p:nvSpPr>
          <p:spPr>
            <a:xfrm>
              <a:off x="9312143" y="4374785"/>
              <a:ext cx="151469" cy="381660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1" y="1"/>
                  </a:moveTo>
                  <a:lnTo>
                    <a:pt x="1281" y="3226"/>
                  </a:lnTo>
                  <a:cubicBezTo>
                    <a:pt x="1193" y="2009"/>
                    <a:pt x="729" y="892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2"/>
                </a:solidFill>
                <a:latin typeface="Work Sans Light" pitchFamily="2" charset="0"/>
              </a:endParaRPr>
            </a:p>
          </p:txBody>
        </p:sp>
        <p:sp>
          <p:nvSpPr>
            <p:cNvPr id="13317" name="Google Shape;2247;p69">
              <a:extLst>
                <a:ext uri="{FF2B5EF4-FFF2-40B4-BE49-F238E27FC236}">
                  <a16:creationId xmlns:a16="http://schemas.microsoft.com/office/drawing/2014/main" id="{3FED5BA7-4C2D-5FD1-A744-ACAFFD4F391D}"/>
                </a:ext>
              </a:extLst>
            </p:cNvPr>
            <p:cNvSpPr/>
            <p:nvPr/>
          </p:nvSpPr>
          <p:spPr>
            <a:xfrm rot="-2561039" flipH="1">
              <a:off x="8266542" y="4732358"/>
              <a:ext cx="151468" cy="381653"/>
            </a:xfrm>
            <a:custGeom>
              <a:avLst/>
              <a:gdLst/>
              <a:ahLst/>
              <a:cxnLst/>
              <a:rect l="l" t="t" r="r" b="b"/>
              <a:pathLst>
                <a:path w="1281" h="3226" extrusionOk="0">
                  <a:moveTo>
                    <a:pt x="1" y="1"/>
                  </a:moveTo>
                  <a:lnTo>
                    <a:pt x="1281" y="3226"/>
                  </a:lnTo>
                  <a:cubicBezTo>
                    <a:pt x="1193" y="2009"/>
                    <a:pt x="729" y="892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accent2"/>
                </a:solidFill>
                <a:latin typeface="Work Sans Light" pitchFamily="2" charset="0"/>
              </a:endParaRPr>
            </a:p>
          </p:txBody>
        </p:sp>
      </p:grp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1BB2A409-B65E-0FAF-5E94-C67A416886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0624" y="160667"/>
            <a:ext cx="873442" cy="87344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C441305-8D2D-0777-7772-CC7A50BAB2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38" y="6060949"/>
            <a:ext cx="2573601" cy="7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00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D173111C-1DE2-3DB1-8B2C-5AC8484BF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665" y="255581"/>
            <a:ext cx="894321" cy="89432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05C4629-1C26-1546-8C31-D06178943F84}"/>
              </a:ext>
            </a:extLst>
          </p:cNvPr>
          <p:cNvSpPr/>
          <p:nvPr/>
        </p:nvSpPr>
        <p:spPr>
          <a:xfrm>
            <a:off x="269823" y="1418065"/>
            <a:ext cx="5119595" cy="4021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75476">
              <a:lnSpc>
                <a:spcPct val="115000"/>
              </a:lnSpc>
              <a:spcAft>
                <a:spcPts val="600"/>
              </a:spcAft>
            </a:pPr>
            <a:r>
              <a:rPr lang="es-E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 Light" pitchFamily="2" charset="0"/>
                <a:cs typeface="Calibri" panose="020F0502020204030204" pitchFamily="34" charset="0"/>
              </a:rPr>
              <a:t>La estructuración del Proyecto se realizará en el archivo Excel denominado “</a:t>
            </a:r>
            <a:r>
              <a:rPr lang="es-E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 Light" pitchFamily="2" charset="0"/>
                <a:cs typeface="Calibri" panose="020F0502020204030204" pitchFamily="34" charset="0"/>
              </a:rPr>
              <a:t>Formulario Digital FEEC</a:t>
            </a:r>
            <a:r>
              <a:rPr lang="es-E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 Light" pitchFamily="2" charset="0"/>
                <a:cs typeface="Calibri" panose="020F0502020204030204" pitchFamily="34" charset="0"/>
              </a:rPr>
              <a:t>” el cual se cargará junto con los documentos jurídicos, técnicos y financieros en la plataforma SEP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CE55CC8-8111-CF17-5BDD-E67C7B08108F}"/>
              </a:ext>
            </a:extLst>
          </p:cNvPr>
          <p:cNvSpPr txBox="1"/>
          <p:nvPr/>
        </p:nvSpPr>
        <p:spPr>
          <a:xfrm>
            <a:off x="269823" y="78229"/>
            <a:ext cx="108932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4200" b="1" dirty="0">
                <a:solidFill>
                  <a:srgbClr val="39A300"/>
                </a:solidFill>
                <a:latin typeface="Work Sans Light" pitchFamily="2" charset="0"/>
              </a:rPr>
              <a:t>Formulario Digital FEEC</a:t>
            </a: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FCCD55F2-4E43-7F7E-CAC1-7489B5806A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53" t="19338" r="11844" b="22416"/>
          <a:stretch/>
        </p:blipFill>
        <p:spPr>
          <a:xfrm>
            <a:off x="5486400" y="1869546"/>
            <a:ext cx="6015575" cy="303634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3AF149A-02E5-839D-D237-ADE1ECD183DF}"/>
              </a:ext>
            </a:extLst>
          </p:cNvPr>
          <p:cNvSpPr/>
          <p:nvPr/>
        </p:nvSpPr>
        <p:spPr>
          <a:xfrm>
            <a:off x="9287" y="6390162"/>
            <a:ext cx="11492688" cy="355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75476">
              <a:lnSpc>
                <a:spcPct val="115000"/>
              </a:lnSpc>
              <a:spcAft>
                <a:spcPts val="600"/>
              </a:spcAft>
            </a:pPr>
            <a:r>
              <a:rPr lang="es-E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 Light" pitchFamily="2" charset="0"/>
                <a:cs typeface="Calibri" panose="020F0502020204030204" pitchFamily="34" charset="0"/>
              </a:rPr>
              <a:t>El formulario mostrado en esta socialización es un Demo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800E2BB-65CE-E088-9225-1BA614E25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8" y="6060949"/>
            <a:ext cx="2573601" cy="7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1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D173111C-1DE2-3DB1-8B2C-5AC8484BF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665" y="255581"/>
            <a:ext cx="894321" cy="894321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7BF68DC1-7750-BD95-E8DC-05352505B0D3}"/>
              </a:ext>
            </a:extLst>
          </p:cNvPr>
          <p:cNvSpPr txBox="1">
            <a:spLocks/>
          </p:cNvSpPr>
          <p:nvPr/>
        </p:nvSpPr>
        <p:spPr>
          <a:xfrm>
            <a:off x="-329784" y="85600"/>
            <a:ext cx="8244590" cy="7829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23267">
              <a:lnSpc>
                <a:spcPct val="100000"/>
              </a:lnSpc>
              <a:spcBef>
                <a:spcPts val="105"/>
              </a:spcBef>
            </a:pPr>
            <a:r>
              <a:rPr lang="es-MX" sz="5000" b="1" dirty="0">
                <a:solidFill>
                  <a:srgbClr val="39A300"/>
                </a:solidFill>
                <a:latin typeface="Work Sans Light" pitchFamily="2" charset="0"/>
                <a:ea typeface="+mn-ea"/>
                <a:cs typeface="+mn-cs"/>
              </a:rPr>
              <a:t>Indicadores de impacto</a:t>
            </a:r>
            <a:endParaRPr lang="es-ES" sz="5000" b="1" dirty="0">
              <a:solidFill>
                <a:srgbClr val="39A300"/>
              </a:solidFill>
              <a:latin typeface="Work Sans Light" pitchFamily="2" charset="0"/>
              <a:ea typeface="+mn-ea"/>
              <a:cs typeface="+mn-cs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8BF799E-8254-7592-5BA0-4E0EC4450652}"/>
              </a:ext>
            </a:extLst>
          </p:cNvPr>
          <p:cNvSpPr txBox="1"/>
          <p:nvPr/>
        </p:nvSpPr>
        <p:spPr>
          <a:xfrm>
            <a:off x="1719595" y="3676205"/>
            <a:ext cx="38101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400" dirty="0">
                <a:latin typeface="Work Sans Light" pitchFamily="2" charset="0"/>
              </a:rPr>
              <a:t>Asociaciones beneficiarias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D36F52D-B2F5-65E2-5D30-FC0AE0A3A821}"/>
              </a:ext>
            </a:extLst>
          </p:cNvPr>
          <p:cNvSpPr txBox="1"/>
          <p:nvPr/>
        </p:nvSpPr>
        <p:spPr>
          <a:xfrm>
            <a:off x="1704048" y="2310255"/>
            <a:ext cx="38101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400" dirty="0">
                <a:latin typeface="Work Sans Light" pitchFamily="2" charset="0"/>
              </a:rPr>
              <a:t>Campesinos y campesinas beneficiarios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3FB8F97-67D4-4FCB-DAB9-90A6BE5F8591}"/>
              </a:ext>
            </a:extLst>
          </p:cNvPr>
          <p:cNvCxnSpPr>
            <a:cxnSpLocks/>
          </p:cNvCxnSpPr>
          <p:nvPr/>
        </p:nvCxnSpPr>
        <p:spPr>
          <a:xfrm>
            <a:off x="601961" y="878675"/>
            <a:ext cx="4310573" cy="0"/>
          </a:xfrm>
          <a:prstGeom prst="line">
            <a:avLst/>
          </a:prstGeom>
          <a:ln w="12700">
            <a:solidFill>
              <a:srgbClr val="38A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oogle Shape;7232;p75">
            <a:extLst>
              <a:ext uri="{FF2B5EF4-FFF2-40B4-BE49-F238E27FC236}">
                <a16:creationId xmlns:a16="http://schemas.microsoft.com/office/drawing/2014/main" id="{C9EA47F7-1104-6E7B-08D5-20E0C964235E}"/>
              </a:ext>
            </a:extLst>
          </p:cNvPr>
          <p:cNvGrpSpPr/>
          <p:nvPr/>
        </p:nvGrpSpPr>
        <p:grpSpPr>
          <a:xfrm>
            <a:off x="1176168" y="2423016"/>
            <a:ext cx="421574" cy="498903"/>
            <a:chOff x="-52005775" y="3208025"/>
            <a:chExt cx="244175" cy="318575"/>
          </a:xfrm>
          <a:solidFill>
            <a:srgbClr val="38AA00"/>
          </a:solidFill>
        </p:grpSpPr>
        <p:sp>
          <p:nvSpPr>
            <p:cNvPr id="51" name="Google Shape;7233;p75">
              <a:extLst>
                <a:ext uri="{FF2B5EF4-FFF2-40B4-BE49-F238E27FC236}">
                  <a16:creationId xmlns:a16="http://schemas.microsoft.com/office/drawing/2014/main" id="{36B8D5A5-7AE7-0CE1-B06E-AB1469964151}"/>
                </a:ext>
              </a:extLst>
            </p:cNvPr>
            <p:cNvSpPr/>
            <p:nvPr/>
          </p:nvSpPr>
          <p:spPr>
            <a:xfrm>
              <a:off x="-51800200" y="3469850"/>
              <a:ext cx="38600" cy="56750"/>
            </a:xfrm>
            <a:custGeom>
              <a:avLst/>
              <a:gdLst/>
              <a:ahLst/>
              <a:cxnLst/>
              <a:rect l="l" t="t" r="r" b="b"/>
              <a:pathLst>
                <a:path w="1544" h="2270" extrusionOk="0">
                  <a:moveTo>
                    <a:pt x="756" y="1"/>
                  </a:moveTo>
                  <a:cubicBezTo>
                    <a:pt x="347" y="1"/>
                    <a:pt x="0" y="348"/>
                    <a:pt x="0" y="726"/>
                  </a:cubicBezTo>
                  <a:cubicBezTo>
                    <a:pt x="0" y="852"/>
                    <a:pt x="32" y="915"/>
                    <a:pt x="63" y="1041"/>
                  </a:cubicBezTo>
                  <a:lnTo>
                    <a:pt x="630" y="2175"/>
                  </a:lnTo>
                  <a:cubicBezTo>
                    <a:pt x="662" y="2238"/>
                    <a:pt x="717" y="2269"/>
                    <a:pt x="776" y="2269"/>
                  </a:cubicBezTo>
                  <a:cubicBezTo>
                    <a:pt x="835" y="2269"/>
                    <a:pt x="898" y="2238"/>
                    <a:pt x="945" y="2175"/>
                  </a:cubicBezTo>
                  <a:lnTo>
                    <a:pt x="1449" y="1135"/>
                  </a:lnTo>
                  <a:cubicBezTo>
                    <a:pt x="1513" y="1009"/>
                    <a:pt x="1544" y="883"/>
                    <a:pt x="1544" y="789"/>
                  </a:cubicBezTo>
                  <a:cubicBezTo>
                    <a:pt x="1481" y="348"/>
                    <a:pt x="1166" y="1"/>
                    <a:pt x="7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52" name="Google Shape;7234;p75">
              <a:extLst>
                <a:ext uri="{FF2B5EF4-FFF2-40B4-BE49-F238E27FC236}">
                  <a16:creationId xmlns:a16="http://schemas.microsoft.com/office/drawing/2014/main" id="{02667C99-EA1E-AF9E-2BFC-BB4FFC5D300E}"/>
                </a:ext>
              </a:extLst>
            </p:cNvPr>
            <p:cNvSpPr/>
            <p:nvPr/>
          </p:nvSpPr>
          <p:spPr>
            <a:xfrm>
              <a:off x="-52005775" y="3208025"/>
              <a:ext cx="111875" cy="131900"/>
            </a:xfrm>
            <a:custGeom>
              <a:avLst/>
              <a:gdLst/>
              <a:ahLst/>
              <a:cxnLst/>
              <a:rect l="l" t="t" r="r" b="b"/>
              <a:pathLst>
                <a:path w="4475" h="5276" extrusionOk="0">
                  <a:moveTo>
                    <a:pt x="2915" y="1"/>
                  </a:moveTo>
                  <a:cubicBezTo>
                    <a:pt x="2816" y="1"/>
                    <a:pt x="2717" y="5"/>
                    <a:pt x="2615" y="14"/>
                  </a:cubicBezTo>
                  <a:cubicBezTo>
                    <a:pt x="1103" y="235"/>
                    <a:pt x="0" y="1590"/>
                    <a:pt x="0" y="3133"/>
                  </a:cubicBezTo>
                  <a:lnTo>
                    <a:pt x="0" y="4866"/>
                  </a:lnTo>
                  <a:cubicBezTo>
                    <a:pt x="32" y="5055"/>
                    <a:pt x="189" y="5276"/>
                    <a:pt x="379" y="5276"/>
                  </a:cubicBezTo>
                  <a:lnTo>
                    <a:pt x="1135" y="5276"/>
                  </a:lnTo>
                  <a:cubicBezTo>
                    <a:pt x="2993" y="5276"/>
                    <a:pt x="4474" y="3732"/>
                    <a:pt x="4474" y="1873"/>
                  </a:cubicBezTo>
                  <a:lnTo>
                    <a:pt x="4474" y="424"/>
                  </a:lnTo>
                  <a:cubicBezTo>
                    <a:pt x="4017" y="155"/>
                    <a:pt x="3490" y="1"/>
                    <a:pt x="29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53" name="Google Shape;7235;p75">
              <a:extLst>
                <a:ext uri="{FF2B5EF4-FFF2-40B4-BE49-F238E27FC236}">
                  <a16:creationId xmlns:a16="http://schemas.microsoft.com/office/drawing/2014/main" id="{D314567C-0F51-DF2A-38BA-AB9D0E7CFFB3}"/>
                </a:ext>
              </a:extLst>
            </p:cNvPr>
            <p:cNvSpPr/>
            <p:nvPr/>
          </p:nvSpPr>
          <p:spPr>
            <a:xfrm>
              <a:off x="-51800200" y="3385575"/>
              <a:ext cx="37025" cy="37850"/>
            </a:xfrm>
            <a:custGeom>
              <a:avLst/>
              <a:gdLst/>
              <a:ahLst/>
              <a:cxnLst/>
              <a:rect l="l" t="t" r="r" b="b"/>
              <a:pathLst>
                <a:path w="1481" h="1514" extrusionOk="0">
                  <a:moveTo>
                    <a:pt x="756" y="1"/>
                  </a:moveTo>
                  <a:cubicBezTo>
                    <a:pt x="347" y="1"/>
                    <a:pt x="0" y="348"/>
                    <a:pt x="0" y="757"/>
                  </a:cubicBezTo>
                  <a:cubicBezTo>
                    <a:pt x="0" y="1167"/>
                    <a:pt x="347" y="1513"/>
                    <a:pt x="756" y="1513"/>
                  </a:cubicBezTo>
                  <a:cubicBezTo>
                    <a:pt x="1166" y="1513"/>
                    <a:pt x="1481" y="1167"/>
                    <a:pt x="1481" y="757"/>
                  </a:cubicBezTo>
                  <a:cubicBezTo>
                    <a:pt x="1481" y="348"/>
                    <a:pt x="1166" y="1"/>
                    <a:pt x="7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54" name="Google Shape;7236;p75">
              <a:extLst>
                <a:ext uri="{FF2B5EF4-FFF2-40B4-BE49-F238E27FC236}">
                  <a16:creationId xmlns:a16="http://schemas.microsoft.com/office/drawing/2014/main" id="{B011C58D-CAF6-3AA2-3948-7FED54F572B8}"/>
                </a:ext>
              </a:extLst>
            </p:cNvPr>
            <p:cNvSpPr/>
            <p:nvPr/>
          </p:nvSpPr>
          <p:spPr>
            <a:xfrm>
              <a:off x="-51800200" y="3348575"/>
              <a:ext cx="37025" cy="37025"/>
            </a:xfrm>
            <a:custGeom>
              <a:avLst/>
              <a:gdLst/>
              <a:ahLst/>
              <a:cxnLst/>
              <a:rect l="l" t="t" r="r" b="b"/>
              <a:pathLst>
                <a:path w="1481" h="1481" extrusionOk="0">
                  <a:moveTo>
                    <a:pt x="756" y="0"/>
                  </a:moveTo>
                  <a:cubicBezTo>
                    <a:pt x="347" y="0"/>
                    <a:pt x="0" y="315"/>
                    <a:pt x="0" y="756"/>
                  </a:cubicBezTo>
                  <a:cubicBezTo>
                    <a:pt x="0" y="1166"/>
                    <a:pt x="347" y="1481"/>
                    <a:pt x="756" y="1481"/>
                  </a:cubicBezTo>
                  <a:cubicBezTo>
                    <a:pt x="1166" y="1481"/>
                    <a:pt x="1481" y="1166"/>
                    <a:pt x="1481" y="756"/>
                  </a:cubicBezTo>
                  <a:cubicBezTo>
                    <a:pt x="1481" y="315"/>
                    <a:pt x="1166" y="0"/>
                    <a:pt x="7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55" name="Google Shape;7237;p75">
              <a:extLst>
                <a:ext uri="{FF2B5EF4-FFF2-40B4-BE49-F238E27FC236}">
                  <a16:creationId xmlns:a16="http://schemas.microsoft.com/office/drawing/2014/main" id="{13460E55-E56A-8A9F-7093-352ABC9C01B7}"/>
                </a:ext>
              </a:extLst>
            </p:cNvPr>
            <p:cNvSpPr/>
            <p:nvPr/>
          </p:nvSpPr>
          <p:spPr>
            <a:xfrm>
              <a:off x="-51800200" y="3423400"/>
              <a:ext cx="37025" cy="37025"/>
            </a:xfrm>
            <a:custGeom>
              <a:avLst/>
              <a:gdLst/>
              <a:ahLst/>
              <a:cxnLst/>
              <a:rect l="l" t="t" r="r" b="b"/>
              <a:pathLst>
                <a:path w="1481" h="1481" extrusionOk="0">
                  <a:moveTo>
                    <a:pt x="756" y="0"/>
                  </a:moveTo>
                  <a:cubicBezTo>
                    <a:pt x="347" y="0"/>
                    <a:pt x="0" y="315"/>
                    <a:pt x="0" y="725"/>
                  </a:cubicBezTo>
                  <a:cubicBezTo>
                    <a:pt x="0" y="1166"/>
                    <a:pt x="347" y="1481"/>
                    <a:pt x="756" y="1481"/>
                  </a:cubicBezTo>
                  <a:cubicBezTo>
                    <a:pt x="1166" y="1481"/>
                    <a:pt x="1481" y="1166"/>
                    <a:pt x="1481" y="725"/>
                  </a:cubicBezTo>
                  <a:cubicBezTo>
                    <a:pt x="1481" y="315"/>
                    <a:pt x="1166" y="0"/>
                    <a:pt x="7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56" name="Google Shape;7238;p75">
              <a:extLst>
                <a:ext uri="{FF2B5EF4-FFF2-40B4-BE49-F238E27FC236}">
                  <a16:creationId xmlns:a16="http://schemas.microsoft.com/office/drawing/2014/main" id="{9CFD19A5-E123-9676-B0CF-7813709D92E3}"/>
                </a:ext>
              </a:extLst>
            </p:cNvPr>
            <p:cNvSpPr/>
            <p:nvPr/>
          </p:nvSpPr>
          <p:spPr>
            <a:xfrm>
              <a:off x="-51875025" y="3208025"/>
              <a:ext cx="111850" cy="131125"/>
            </a:xfrm>
            <a:custGeom>
              <a:avLst/>
              <a:gdLst/>
              <a:ahLst/>
              <a:cxnLst/>
              <a:rect l="l" t="t" r="r" b="b"/>
              <a:pathLst>
                <a:path w="4474" h="5245" extrusionOk="0">
                  <a:moveTo>
                    <a:pt x="1560" y="1"/>
                  </a:moveTo>
                  <a:cubicBezTo>
                    <a:pt x="984" y="1"/>
                    <a:pt x="458" y="155"/>
                    <a:pt x="0" y="424"/>
                  </a:cubicBezTo>
                  <a:lnTo>
                    <a:pt x="0" y="1873"/>
                  </a:lnTo>
                  <a:cubicBezTo>
                    <a:pt x="0" y="3732"/>
                    <a:pt x="1481" y="5244"/>
                    <a:pt x="3340" y="5244"/>
                  </a:cubicBezTo>
                  <a:lnTo>
                    <a:pt x="4096" y="5244"/>
                  </a:lnTo>
                  <a:cubicBezTo>
                    <a:pt x="4285" y="5244"/>
                    <a:pt x="4442" y="5087"/>
                    <a:pt x="4442" y="4898"/>
                  </a:cubicBezTo>
                  <a:lnTo>
                    <a:pt x="4442" y="3165"/>
                  </a:lnTo>
                  <a:cubicBezTo>
                    <a:pt x="4474" y="1590"/>
                    <a:pt x="3371" y="235"/>
                    <a:pt x="1859" y="14"/>
                  </a:cubicBezTo>
                  <a:cubicBezTo>
                    <a:pt x="1758" y="5"/>
                    <a:pt x="1658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57" name="Google Shape;7239;p75">
              <a:extLst>
                <a:ext uri="{FF2B5EF4-FFF2-40B4-BE49-F238E27FC236}">
                  <a16:creationId xmlns:a16="http://schemas.microsoft.com/office/drawing/2014/main" id="{252AB56C-0CB1-8006-EEB2-EB254453AE24}"/>
                </a:ext>
              </a:extLst>
            </p:cNvPr>
            <p:cNvSpPr/>
            <p:nvPr/>
          </p:nvSpPr>
          <p:spPr>
            <a:xfrm>
              <a:off x="-52005000" y="3469850"/>
              <a:ext cx="38625" cy="56750"/>
            </a:xfrm>
            <a:custGeom>
              <a:avLst/>
              <a:gdLst/>
              <a:ahLst/>
              <a:cxnLst/>
              <a:rect l="l" t="t" r="r" b="b"/>
              <a:pathLst>
                <a:path w="1545" h="2270" extrusionOk="0">
                  <a:moveTo>
                    <a:pt x="757" y="1"/>
                  </a:moveTo>
                  <a:cubicBezTo>
                    <a:pt x="348" y="1"/>
                    <a:pt x="1" y="348"/>
                    <a:pt x="1" y="726"/>
                  </a:cubicBezTo>
                  <a:cubicBezTo>
                    <a:pt x="1" y="852"/>
                    <a:pt x="32" y="915"/>
                    <a:pt x="64" y="1041"/>
                  </a:cubicBezTo>
                  <a:lnTo>
                    <a:pt x="631" y="2175"/>
                  </a:lnTo>
                  <a:cubicBezTo>
                    <a:pt x="663" y="2238"/>
                    <a:pt x="718" y="2269"/>
                    <a:pt x="777" y="2269"/>
                  </a:cubicBezTo>
                  <a:cubicBezTo>
                    <a:pt x="836" y="2269"/>
                    <a:pt x="899" y="2238"/>
                    <a:pt x="946" y="2175"/>
                  </a:cubicBezTo>
                  <a:lnTo>
                    <a:pt x="1450" y="1135"/>
                  </a:lnTo>
                  <a:cubicBezTo>
                    <a:pt x="1482" y="1009"/>
                    <a:pt x="1545" y="883"/>
                    <a:pt x="1545" y="789"/>
                  </a:cubicBezTo>
                  <a:cubicBezTo>
                    <a:pt x="1482" y="348"/>
                    <a:pt x="1135" y="1"/>
                    <a:pt x="7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58" name="Google Shape;7240;p75">
              <a:extLst>
                <a:ext uri="{FF2B5EF4-FFF2-40B4-BE49-F238E27FC236}">
                  <a16:creationId xmlns:a16="http://schemas.microsoft.com/office/drawing/2014/main" id="{51395FAF-E938-87F4-FA3F-66A068A13936}"/>
                </a:ext>
              </a:extLst>
            </p:cNvPr>
            <p:cNvSpPr/>
            <p:nvPr/>
          </p:nvSpPr>
          <p:spPr>
            <a:xfrm>
              <a:off x="-52005000" y="3423400"/>
              <a:ext cx="37050" cy="37025"/>
            </a:xfrm>
            <a:custGeom>
              <a:avLst/>
              <a:gdLst/>
              <a:ahLst/>
              <a:cxnLst/>
              <a:rect l="l" t="t" r="r" b="b"/>
              <a:pathLst>
                <a:path w="1482" h="1481" extrusionOk="0">
                  <a:moveTo>
                    <a:pt x="757" y="0"/>
                  </a:moveTo>
                  <a:cubicBezTo>
                    <a:pt x="348" y="0"/>
                    <a:pt x="1" y="315"/>
                    <a:pt x="1" y="725"/>
                  </a:cubicBezTo>
                  <a:cubicBezTo>
                    <a:pt x="1" y="1166"/>
                    <a:pt x="348" y="1481"/>
                    <a:pt x="757" y="1481"/>
                  </a:cubicBezTo>
                  <a:cubicBezTo>
                    <a:pt x="1167" y="1481"/>
                    <a:pt x="1482" y="1166"/>
                    <a:pt x="1482" y="725"/>
                  </a:cubicBezTo>
                  <a:cubicBezTo>
                    <a:pt x="1482" y="315"/>
                    <a:pt x="1167" y="0"/>
                    <a:pt x="7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59" name="Google Shape;7241;p75">
              <a:extLst>
                <a:ext uri="{FF2B5EF4-FFF2-40B4-BE49-F238E27FC236}">
                  <a16:creationId xmlns:a16="http://schemas.microsoft.com/office/drawing/2014/main" id="{350AA352-7658-A593-DC52-0165AB66F3D7}"/>
                </a:ext>
              </a:extLst>
            </p:cNvPr>
            <p:cNvSpPr/>
            <p:nvPr/>
          </p:nvSpPr>
          <p:spPr>
            <a:xfrm>
              <a:off x="-52005000" y="3385575"/>
              <a:ext cx="37050" cy="37850"/>
            </a:xfrm>
            <a:custGeom>
              <a:avLst/>
              <a:gdLst/>
              <a:ahLst/>
              <a:cxnLst/>
              <a:rect l="l" t="t" r="r" b="b"/>
              <a:pathLst>
                <a:path w="1482" h="1514" extrusionOk="0">
                  <a:moveTo>
                    <a:pt x="757" y="1"/>
                  </a:moveTo>
                  <a:cubicBezTo>
                    <a:pt x="348" y="1"/>
                    <a:pt x="1" y="348"/>
                    <a:pt x="1" y="757"/>
                  </a:cubicBezTo>
                  <a:cubicBezTo>
                    <a:pt x="1" y="1167"/>
                    <a:pt x="348" y="1513"/>
                    <a:pt x="757" y="1513"/>
                  </a:cubicBezTo>
                  <a:cubicBezTo>
                    <a:pt x="1167" y="1513"/>
                    <a:pt x="1482" y="1167"/>
                    <a:pt x="1482" y="757"/>
                  </a:cubicBezTo>
                  <a:cubicBezTo>
                    <a:pt x="1482" y="348"/>
                    <a:pt x="1167" y="1"/>
                    <a:pt x="7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60" name="Google Shape;7242;p75">
              <a:extLst>
                <a:ext uri="{FF2B5EF4-FFF2-40B4-BE49-F238E27FC236}">
                  <a16:creationId xmlns:a16="http://schemas.microsoft.com/office/drawing/2014/main" id="{7765D7B9-CF8C-192B-54D3-4EF19CB61F70}"/>
                </a:ext>
              </a:extLst>
            </p:cNvPr>
            <p:cNvSpPr/>
            <p:nvPr/>
          </p:nvSpPr>
          <p:spPr>
            <a:xfrm>
              <a:off x="-51957725" y="3298150"/>
              <a:ext cx="148100" cy="209550"/>
            </a:xfrm>
            <a:custGeom>
              <a:avLst/>
              <a:gdLst/>
              <a:ahLst/>
              <a:cxnLst/>
              <a:rect l="l" t="t" r="r" b="b"/>
              <a:pathLst>
                <a:path w="5924" h="8382" extrusionOk="0">
                  <a:moveTo>
                    <a:pt x="1449" y="3151"/>
                  </a:moveTo>
                  <a:cubicBezTo>
                    <a:pt x="1639" y="3151"/>
                    <a:pt x="1796" y="3309"/>
                    <a:pt x="1796" y="3498"/>
                  </a:cubicBezTo>
                  <a:cubicBezTo>
                    <a:pt x="1796" y="3719"/>
                    <a:pt x="1639" y="3845"/>
                    <a:pt x="1449" y="3845"/>
                  </a:cubicBezTo>
                  <a:cubicBezTo>
                    <a:pt x="1260" y="3845"/>
                    <a:pt x="1103" y="3719"/>
                    <a:pt x="1103" y="3498"/>
                  </a:cubicBezTo>
                  <a:cubicBezTo>
                    <a:pt x="1103" y="3309"/>
                    <a:pt x="1260" y="3151"/>
                    <a:pt x="1449" y="3151"/>
                  </a:cubicBezTo>
                  <a:close/>
                  <a:moveTo>
                    <a:pt x="4442" y="3183"/>
                  </a:moveTo>
                  <a:cubicBezTo>
                    <a:pt x="4631" y="3183"/>
                    <a:pt x="4789" y="3340"/>
                    <a:pt x="4789" y="3561"/>
                  </a:cubicBezTo>
                  <a:cubicBezTo>
                    <a:pt x="4789" y="3719"/>
                    <a:pt x="4631" y="3908"/>
                    <a:pt x="4442" y="3908"/>
                  </a:cubicBezTo>
                  <a:cubicBezTo>
                    <a:pt x="4253" y="3908"/>
                    <a:pt x="4096" y="3750"/>
                    <a:pt x="4096" y="3561"/>
                  </a:cubicBezTo>
                  <a:cubicBezTo>
                    <a:pt x="4096" y="3340"/>
                    <a:pt x="4253" y="3183"/>
                    <a:pt x="4442" y="3183"/>
                  </a:cubicBezTo>
                  <a:close/>
                  <a:moveTo>
                    <a:pt x="3966" y="5680"/>
                  </a:moveTo>
                  <a:cubicBezTo>
                    <a:pt x="4064" y="5680"/>
                    <a:pt x="4159" y="5719"/>
                    <a:pt x="4222" y="5798"/>
                  </a:cubicBezTo>
                  <a:cubicBezTo>
                    <a:pt x="4411" y="5955"/>
                    <a:pt x="4411" y="6176"/>
                    <a:pt x="4253" y="6302"/>
                  </a:cubicBezTo>
                  <a:cubicBezTo>
                    <a:pt x="3907" y="6648"/>
                    <a:pt x="3434" y="6869"/>
                    <a:pt x="2899" y="6869"/>
                  </a:cubicBezTo>
                  <a:cubicBezTo>
                    <a:pt x="2395" y="6869"/>
                    <a:pt x="1922" y="6648"/>
                    <a:pt x="1607" y="6302"/>
                  </a:cubicBezTo>
                  <a:cubicBezTo>
                    <a:pt x="1449" y="6144"/>
                    <a:pt x="1449" y="5924"/>
                    <a:pt x="1607" y="5798"/>
                  </a:cubicBezTo>
                  <a:cubicBezTo>
                    <a:pt x="1686" y="5719"/>
                    <a:pt x="1788" y="5680"/>
                    <a:pt x="1883" y="5680"/>
                  </a:cubicBezTo>
                  <a:cubicBezTo>
                    <a:pt x="1977" y="5680"/>
                    <a:pt x="2064" y="5719"/>
                    <a:pt x="2111" y="5798"/>
                  </a:cubicBezTo>
                  <a:cubicBezTo>
                    <a:pt x="2332" y="6018"/>
                    <a:pt x="2623" y="6129"/>
                    <a:pt x="2911" y="6129"/>
                  </a:cubicBezTo>
                  <a:cubicBezTo>
                    <a:pt x="3198" y="6129"/>
                    <a:pt x="3482" y="6018"/>
                    <a:pt x="3686" y="5798"/>
                  </a:cubicBezTo>
                  <a:cubicBezTo>
                    <a:pt x="3765" y="5719"/>
                    <a:pt x="3868" y="5680"/>
                    <a:pt x="3966" y="5680"/>
                  </a:cubicBezTo>
                  <a:close/>
                  <a:moveTo>
                    <a:pt x="2993" y="1"/>
                  </a:moveTo>
                  <a:cubicBezTo>
                    <a:pt x="2489" y="1104"/>
                    <a:pt x="1513" y="1923"/>
                    <a:pt x="284" y="2238"/>
                  </a:cubicBezTo>
                  <a:cubicBezTo>
                    <a:pt x="347" y="2395"/>
                    <a:pt x="347" y="2553"/>
                    <a:pt x="347" y="2773"/>
                  </a:cubicBezTo>
                  <a:cubicBezTo>
                    <a:pt x="347" y="3025"/>
                    <a:pt x="284" y="3277"/>
                    <a:pt x="158" y="3498"/>
                  </a:cubicBezTo>
                  <a:cubicBezTo>
                    <a:pt x="284" y="3750"/>
                    <a:pt x="347" y="3971"/>
                    <a:pt x="347" y="4254"/>
                  </a:cubicBezTo>
                  <a:cubicBezTo>
                    <a:pt x="347" y="4538"/>
                    <a:pt x="284" y="4758"/>
                    <a:pt x="158" y="5010"/>
                  </a:cubicBezTo>
                  <a:cubicBezTo>
                    <a:pt x="284" y="5231"/>
                    <a:pt x="347" y="5483"/>
                    <a:pt x="347" y="5735"/>
                  </a:cubicBezTo>
                  <a:cubicBezTo>
                    <a:pt x="347" y="6113"/>
                    <a:pt x="252" y="6428"/>
                    <a:pt x="0" y="6680"/>
                  </a:cubicBezTo>
                  <a:cubicBezTo>
                    <a:pt x="158" y="6900"/>
                    <a:pt x="284" y="7121"/>
                    <a:pt x="315" y="7405"/>
                  </a:cubicBezTo>
                  <a:cubicBezTo>
                    <a:pt x="1040" y="8035"/>
                    <a:pt x="1985" y="8381"/>
                    <a:pt x="2962" y="8381"/>
                  </a:cubicBezTo>
                  <a:cubicBezTo>
                    <a:pt x="3938" y="8381"/>
                    <a:pt x="4852" y="8035"/>
                    <a:pt x="5608" y="7436"/>
                  </a:cubicBezTo>
                  <a:cubicBezTo>
                    <a:pt x="5640" y="7184"/>
                    <a:pt x="5766" y="6932"/>
                    <a:pt x="5923" y="6743"/>
                  </a:cubicBezTo>
                  <a:cubicBezTo>
                    <a:pt x="5671" y="6459"/>
                    <a:pt x="5545" y="6113"/>
                    <a:pt x="5545" y="5798"/>
                  </a:cubicBezTo>
                  <a:cubicBezTo>
                    <a:pt x="5545" y="5483"/>
                    <a:pt x="5640" y="5231"/>
                    <a:pt x="5797" y="5010"/>
                  </a:cubicBezTo>
                  <a:cubicBezTo>
                    <a:pt x="5671" y="4758"/>
                    <a:pt x="5577" y="4538"/>
                    <a:pt x="5577" y="4254"/>
                  </a:cubicBezTo>
                  <a:cubicBezTo>
                    <a:pt x="5577" y="3971"/>
                    <a:pt x="5671" y="3750"/>
                    <a:pt x="5797" y="3498"/>
                  </a:cubicBezTo>
                  <a:cubicBezTo>
                    <a:pt x="5671" y="3277"/>
                    <a:pt x="5577" y="3025"/>
                    <a:pt x="5577" y="2773"/>
                  </a:cubicBezTo>
                  <a:cubicBezTo>
                    <a:pt x="5577" y="2679"/>
                    <a:pt x="5577" y="2553"/>
                    <a:pt x="5640" y="2490"/>
                  </a:cubicBezTo>
                  <a:cubicBezTo>
                    <a:pt x="5640" y="2395"/>
                    <a:pt x="5671" y="2332"/>
                    <a:pt x="5703" y="2238"/>
                  </a:cubicBezTo>
                  <a:cubicBezTo>
                    <a:pt x="4474" y="1923"/>
                    <a:pt x="3497" y="1104"/>
                    <a:pt x="2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61" name="Google Shape;7243;p75">
              <a:extLst>
                <a:ext uri="{FF2B5EF4-FFF2-40B4-BE49-F238E27FC236}">
                  <a16:creationId xmlns:a16="http://schemas.microsoft.com/office/drawing/2014/main" id="{71F23C92-B6F3-8265-E00C-93917EB18E2E}"/>
                </a:ext>
              </a:extLst>
            </p:cNvPr>
            <p:cNvSpPr/>
            <p:nvPr/>
          </p:nvSpPr>
          <p:spPr>
            <a:xfrm>
              <a:off x="-52005000" y="3348575"/>
              <a:ext cx="37050" cy="37025"/>
            </a:xfrm>
            <a:custGeom>
              <a:avLst/>
              <a:gdLst/>
              <a:ahLst/>
              <a:cxnLst/>
              <a:rect l="l" t="t" r="r" b="b"/>
              <a:pathLst>
                <a:path w="1482" h="1481" extrusionOk="0">
                  <a:moveTo>
                    <a:pt x="757" y="0"/>
                  </a:moveTo>
                  <a:cubicBezTo>
                    <a:pt x="348" y="0"/>
                    <a:pt x="1" y="315"/>
                    <a:pt x="1" y="756"/>
                  </a:cubicBezTo>
                  <a:cubicBezTo>
                    <a:pt x="1" y="1166"/>
                    <a:pt x="348" y="1481"/>
                    <a:pt x="757" y="1481"/>
                  </a:cubicBezTo>
                  <a:cubicBezTo>
                    <a:pt x="1167" y="1481"/>
                    <a:pt x="1482" y="1166"/>
                    <a:pt x="1482" y="756"/>
                  </a:cubicBezTo>
                  <a:cubicBezTo>
                    <a:pt x="1482" y="315"/>
                    <a:pt x="1167" y="0"/>
                    <a:pt x="7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</p:grpSp>
      <p:grpSp>
        <p:nvGrpSpPr>
          <p:cNvPr id="62" name="Google Shape;7446;p75">
            <a:extLst>
              <a:ext uri="{FF2B5EF4-FFF2-40B4-BE49-F238E27FC236}">
                <a16:creationId xmlns:a16="http://schemas.microsoft.com/office/drawing/2014/main" id="{7296E1B3-EDE0-AEA2-BBA3-864DCF026AE0}"/>
              </a:ext>
            </a:extLst>
          </p:cNvPr>
          <p:cNvGrpSpPr/>
          <p:nvPr/>
        </p:nvGrpSpPr>
        <p:grpSpPr>
          <a:xfrm>
            <a:off x="514056" y="2423016"/>
            <a:ext cx="560301" cy="497141"/>
            <a:chOff x="-56396775" y="3199700"/>
            <a:chExt cx="324525" cy="317450"/>
          </a:xfrm>
          <a:solidFill>
            <a:srgbClr val="38AA00"/>
          </a:solidFill>
        </p:grpSpPr>
        <p:sp>
          <p:nvSpPr>
            <p:cNvPr id="63" name="Google Shape;7447;p75">
              <a:extLst>
                <a:ext uri="{FF2B5EF4-FFF2-40B4-BE49-F238E27FC236}">
                  <a16:creationId xmlns:a16="http://schemas.microsoft.com/office/drawing/2014/main" id="{FDA04355-E72F-78BB-CEA6-226C6FA4F48E}"/>
                </a:ext>
              </a:extLst>
            </p:cNvPr>
            <p:cNvSpPr/>
            <p:nvPr/>
          </p:nvSpPr>
          <p:spPr>
            <a:xfrm>
              <a:off x="-56374725" y="335330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0"/>
                  </a:moveTo>
                  <a:cubicBezTo>
                    <a:pt x="316" y="284"/>
                    <a:pt x="1" y="756"/>
                    <a:pt x="1" y="1292"/>
                  </a:cubicBezTo>
                  <a:cubicBezTo>
                    <a:pt x="1" y="1859"/>
                    <a:pt x="316" y="2332"/>
                    <a:pt x="757" y="2552"/>
                  </a:cubicBezTo>
                  <a:lnTo>
                    <a:pt x="7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3072" name="Google Shape;7448;p75">
              <a:extLst>
                <a:ext uri="{FF2B5EF4-FFF2-40B4-BE49-F238E27FC236}">
                  <a16:creationId xmlns:a16="http://schemas.microsoft.com/office/drawing/2014/main" id="{7CEBD517-44E4-8386-3F6E-B69BD90B2780}"/>
                </a:ext>
              </a:extLst>
            </p:cNvPr>
            <p:cNvSpPr/>
            <p:nvPr/>
          </p:nvSpPr>
          <p:spPr>
            <a:xfrm>
              <a:off x="-56333775" y="3199700"/>
              <a:ext cx="198500" cy="73275"/>
            </a:xfrm>
            <a:custGeom>
              <a:avLst/>
              <a:gdLst/>
              <a:ahLst/>
              <a:cxnLst/>
              <a:rect l="l" t="t" r="r" b="b"/>
              <a:pathLst>
                <a:path w="7940" h="2931" extrusionOk="0">
                  <a:moveTo>
                    <a:pt x="2112" y="1"/>
                  </a:moveTo>
                  <a:cubicBezTo>
                    <a:pt x="1292" y="1"/>
                    <a:pt x="536" y="599"/>
                    <a:pt x="347" y="1387"/>
                  </a:cubicBezTo>
                  <a:lnTo>
                    <a:pt x="1" y="2773"/>
                  </a:lnTo>
                  <a:cubicBezTo>
                    <a:pt x="253" y="2868"/>
                    <a:pt x="568" y="2931"/>
                    <a:pt x="977" y="2931"/>
                  </a:cubicBezTo>
                  <a:lnTo>
                    <a:pt x="6963" y="2931"/>
                  </a:lnTo>
                  <a:cubicBezTo>
                    <a:pt x="7341" y="2931"/>
                    <a:pt x="7625" y="2868"/>
                    <a:pt x="7940" y="2773"/>
                  </a:cubicBezTo>
                  <a:lnTo>
                    <a:pt x="7593" y="1387"/>
                  </a:lnTo>
                  <a:cubicBezTo>
                    <a:pt x="7404" y="568"/>
                    <a:pt x="6648" y="1"/>
                    <a:pt x="5829" y="1"/>
                  </a:cubicBezTo>
                  <a:cubicBezTo>
                    <a:pt x="5546" y="1"/>
                    <a:pt x="5262" y="64"/>
                    <a:pt x="4979" y="190"/>
                  </a:cubicBezTo>
                  <a:lnTo>
                    <a:pt x="3970" y="725"/>
                  </a:lnTo>
                  <a:lnTo>
                    <a:pt x="2931" y="190"/>
                  </a:lnTo>
                  <a:cubicBezTo>
                    <a:pt x="2710" y="64"/>
                    <a:pt x="2395" y="1"/>
                    <a:pt x="21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3073" name="Google Shape;7449;p75">
              <a:extLst>
                <a:ext uri="{FF2B5EF4-FFF2-40B4-BE49-F238E27FC236}">
                  <a16:creationId xmlns:a16="http://schemas.microsoft.com/office/drawing/2014/main" id="{1C8DF158-89AA-CAC4-ED1D-E0EF1911F690}"/>
                </a:ext>
              </a:extLst>
            </p:cNvPr>
            <p:cNvSpPr/>
            <p:nvPr/>
          </p:nvSpPr>
          <p:spPr>
            <a:xfrm>
              <a:off x="-56396775" y="3273325"/>
              <a:ext cx="324525" cy="58725"/>
            </a:xfrm>
            <a:custGeom>
              <a:avLst/>
              <a:gdLst/>
              <a:ahLst/>
              <a:cxnLst/>
              <a:rect l="l" t="t" r="r" b="b"/>
              <a:pathLst>
                <a:path w="12981" h="2349" extrusionOk="0">
                  <a:moveTo>
                    <a:pt x="905" y="1"/>
                  </a:moveTo>
                  <a:cubicBezTo>
                    <a:pt x="606" y="1"/>
                    <a:pt x="325" y="165"/>
                    <a:pt x="189" y="458"/>
                  </a:cubicBezTo>
                  <a:cubicBezTo>
                    <a:pt x="0" y="836"/>
                    <a:pt x="158" y="1309"/>
                    <a:pt x="536" y="1498"/>
                  </a:cubicBezTo>
                  <a:cubicBezTo>
                    <a:pt x="1292" y="1876"/>
                    <a:pt x="2111" y="2349"/>
                    <a:pt x="3497" y="2349"/>
                  </a:cubicBezTo>
                  <a:lnTo>
                    <a:pt x="9483" y="2349"/>
                  </a:lnTo>
                  <a:cubicBezTo>
                    <a:pt x="10870" y="2349"/>
                    <a:pt x="11689" y="1908"/>
                    <a:pt x="12445" y="1498"/>
                  </a:cubicBezTo>
                  <a:cubicBezTo>
                    <a:pt x="12823" y="1277"/>
                    <a:pt x="12980" y="805"/>
                    <a:pt x="12791" y="458"/>
                  </a:cubicBezTo>
                  <a:cubicBezTo>
                    <a:pt x="12656" y="165"/>
                    <a:pt x="12375" y="1"/>
                    <a:pt x="12076" y="1"/>
                  </a:cubicBezTo>
                  <a:cubicBezTo>
                    <a:pt x="11958" y="1"/>
                    <a:pt x="11836" y="27"/>
                    <a:pt x="11720" y="80"/>
                  </a:cubicBezTo>
                  <a:cubicBezTo>
                    <a:pt x="10964" y="458"/>
                    <a:pt x="10460" y="773"/>
                    <a:pt x="9483" y="773"/>
                  </a:cubicBezTo>
                  <a:lnTo>
                    <a:pt x="3497" y="773"/>
                  </a:lnTo>
                  <a:cubicBezTo>
                    <a:pt x="2521" y="773"/>
                    <a:pt x="1985" y="490"/>
                    <a:pt x="1261" y="80"/>
                  </a:cubicBezTo>
                  <a:cubicBezTo>
                    <a:pt x="1144" y="27"/>
                    <a:pt x="1023" y="1"/>
                    <a:pt x="9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3075" name="Google Shape;7450;p75">
              <a:extLst>
                <a:ext uri="{FF2B5EF4-FFF2-40B4-BE49-F238E27FC236}">
                  <a16:creationId xmlns:a16="http://schemas.microsoft.com/office/drawing/2014/main" id="{D7CBC9D4-D935-172C-11E3-D6F3953757E6}"/>
                </a:ext>
              </a:extLst>
            </p:cNvPr>
            <p:cNvSpPr/>
            <p:nvPr/>
          </p:nvSpPr>
          <p:spPr>
            <a:xfrm>
              <a:off x="-56336925" y="3346200"/>
              <a:ext cx="204800" cy="78800"/>
            </a:xfrm>
            <a:custGeom>
              <a:avLst/>
              <a:gdLst/>
              <a:ahLst/>
              <a:cxnLst/>
              <a:rect l="l" t="t" r="r" b="b"/>
              <a:pathLst>
                <a:path w="8192" h="3152" extrusionOk="0">
                  <a:moveTo>
                    <a:pt x="2584" y="883"/>
                  </a:moveTo>
                  <a:cubicBezTo>
                    <a:pt x="2805" y="883"/>
                    <a:pt x="2962" y="1040"/>
                    <a:pt x="2962" y="1229"/>
                  </a:cubicBezTo>
                  <a:cubicBezTo>
                    <a:pt x="2962" y="1418"/>
                    <a:pt x="2836" y="1576"/>
                    <a:pt x="2584" y="1576"/>
                  </a:cubicBezTo>
                  <a:cubicBezTo>
                    <a:pt x="2395" y="1576"/>
                    <a:pt x="2238" y="1418"/>
                    <a:pt x="2238" y="1229"/>
                  </a:cubicBezTo>
                  <a:cubicBezTo>
                    <a:pt x="2238" y="1040"/>
                    <a:pt x="2395" y="883"/>
                    <a:pt x="2584" y="883"/>
                  </a:cubicBezTo>
                  <a:close/>
                  <a:moveTo>
                    <a:pt x="5577" y="883"/>
                  </a:moveTo>
                  <a:cubicBezTo>
                    <a:pt x="5798" y="883"/>
                    <a:pt x="5955" y="1040"/>
                    <a:pt x="5955" y="1229"/>
                  </a:cubicBezTo>
                  <a:cubicBezTo>
                    <a:pt x="5955" y="1418"/>
                    <a:pt x="5798" y="1576"/>
                    <a:pt x="5577" y="1576"/>
                  </a:cubicBezTo>
                  <a:cubicBezTo>
                    <a:pt x="5388" y="1576"/>
                    <a:pt x="5231" y="1418"/>
                    <a:pt x="5231" y="1229"/>
                  </a:cubicBezTo>
                  <a:cubicBezTo>
                    <a:pt x="5231" y="1040"/>
                    <a:pt x="5388" y="883"/>
                    <a:pt x="5577" y="883"/>
                  </a:cubicBezTo>
                  <a:close/>
                  <a:moveTo>
                    <a:pt x="1" y="1"/>
                  </a:moveTo>
                  <a:lnTo>
                    <a:pt x="1" y="2679"/>
                  </a:lnTo>
                  <a:cubicBezTo>
                    <a:pt x="1" y="2836"/>
                    <a:pt x="1" y="2994"/>
                    <a:pt x="32" y="3151"/>
                  </a:cubicBezTo>
                  <a:lnTo>
                    <a:pt x="3970" y="1576"/>
                  </a:lnTo>
                  <a:cubicBezTo>
                    <a:pt x="4018" y="1560"/>
                    <a:pt x="4065" y="1552"/>
                    <a:pt x="4112" y="1552"/>
                  </a:cubicBezTo>
                  <a:cubicBezTo>
                    <a:pt x="4159" y="1552"/>
                    <a:pt x="4207" y="1560"/>
                    <a:pt x="4254" y="1576"/>
                  </a:cubicBezTo>
                  <a:lnTo>
                    <a:pt x="8161" y="3151"/>
                  </a:lnTo>
                  <a:cubicBezTo>
                    <a:pt x="8192" y="2962"/>
                    <a:pt x="8192" y="2710"/>
                    <a:pt x="8192" y="2521"/>
                  </a:cubicBezTo>
                  <a:lnTo>
                    <a:pt x="8192" y="1"/>
                  </a:lnTo>
                  <a:cubicBezTo>
                    <a:pt x="7877" y="95"/>
                    <a:pt x="7467" y="127"/>
                    <a:pt x="7089" y="127"/>
                  </a:cubicBezTo>
                  <a:lnTo>
                    <a:pt x="1103" y="127"/>
                  </a:lnTo>
                  <a:cubicBezTo>
                    <a:pt x="694" y="127"/>
                    <a:pt x="316" y="95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3076" name="Google Shape;7451;p75">
              <a:extLst>
                <a:ext uri="{FF2B5EF4-FFF2-40B4-BE49-F238E27FC236}">
                  <a16:creationId xmlns:a16="http://schemas.microsoft.com/office/drawing/2014/main" id="{A2558351-5BEB-8294-8F0D-6AA9C8F315A8}"/>
                </a:ext>
              </a:extLst>
            </p:cNvPr>
            <p:cNvSpPr/>
            <p:nvPr/>
          </p:nvSpPr>
          <p:spPr>
            <a:xfrm>
              <a:off x="-56332200" y="3406850"/>
              <a:ext cx="193775" cy="110300"/>
            </a:xfrm>
            <a:custGeom>
              <a:avLst/>
              <a:gdLst/>
              <a:ahLst/>
              <a:cxnLst/>
              <a:rect l="l" t="t" r="r" b="b"/>
              <a:pathLst>
                <a:path w="7751" h="4412" extrusionOk="0">
                  <a:moveTo>
                    <a:pt x="3907" y="1"/>
                  </a:moveTo>
                  <a:lnTo>
                    <a:pt x="1" y="1513"/>
                  </a:lnTo>
                  <a:cubicBezTo>
                    <a:pt x="190" y="2237"/>
                    <a:pt x="599" y="2868"/>
                    <a:pt x="1135" y="3340"/>
                  </a:cubicBezTo>
                  <a:cubicBezTo>
                    <a:pt x="1891" y="4033"/>
                    <a:pt x="2868" y="4411"/>
                    <a:pt x="3907" y="4411"/>
                  </a:cubicBezTo>
                  <a:lnTo>
                    <a:pt x="4285" y="4411"/>
                  </a:lnTo>
                  <a:cubicBezTo>
                    <a:pt x="5924" y="4254"/>
                    <a:pt x="7247" y="3057"/>
                    <a:pt x="7751" y="1513"/>
                  </a:cubicBezTo>
                  <a:lnTo>
                    <a:pt x="39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3077" name="Google Shape;7452;p75">
              <a:extLst>
                <a:ext uri="{FF2B5EF4-FFF2-40B4-BE49-F238E27FC236}">
                  <a16:creationId xmlns:a16="http://schemas.microsoft.com/office/drawing/2014/main" id="{290314D4-7997-C084-2B6D-73463B6A1641}"/>
                </a:ext>
              </a:extLst>
            </p:cNvPr>
            <p:cNvSpPr/>
            <p:nvPr/>
          </p:nvSpPr>
          <p:spPr>
            <a:xfrm>
              <a:off x="-56113225" y="3354075"/>
              <a:ext cx="18125" cy="64625"/>
            </a:xfrm>
            <a:custGeom>
              <a:avLst/>
              <a:gdLst/>
              <a:ahLst/>
              <a:cxnLst/>
              <a:rect l="l" t="t" r="r" b="b"/>
              <a:pathLst>
                <a:path w="725" h="2585" extrusionOk="0">
                  <a:moveTo>
                    <a:pt x="0" y="1"/>
                  </a:moveTo>
                  <a:lnTo>
                    <a:pt x="0" y="2584"/>
                  </a:lnTo>
                  <a:cubicBezTo>
                    <a:pt x="410" y="2332"/>
                    <a:pt x="725" y="1828"/>
                    <a:pt x="725" y="1261"/>
                  </a:cubicBezTo>
                  <a:cubicBezTo>
                    <a:pt x="725" y="725"/>
                    <a:pt x="473" y="25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</p:grpSp>
      <p:grpSp>
        <p:nvGrpSpPr>
          <p:cNvPr id="3078" name="Google Shape;8516;p78">
            <a:extLst>
              <a:ext uri="{FF2B5EF4-FFF2-40B4-BE49-F238E27FC236}">
                <a16:creationId xmlns:a16="http://schemas.microsoft.com/office/drawing/2014/main" id="{130CE97B-1329-CC25-F1A7-133CDDECAE46}"/>
              </a:ext>
            </a:extLst>
          </p:cNvPr>
          <p:cNvGrpSpPr/>
          <p:nvPr/>
        </p:nvGrpSpPr>
        <p:grpSpPr>
          <a:xfrm>
            <a:off x="902668" y="3574935"/>
            <a:ext cx="697649" cy="634728"/>
            <a:chOff x="-4475825" y="3612425"/>
            <a:chExt cx="293825" cy="291450"/>
          </a:xfrm>
          <a:solidFill>
            <a:srgbClr val="38AA00"/>
          </a:solidFill>
        </p:grpSpPr>
        <p:sp>
          <p:nvSpPr>
            <p:cNvPr id="3079" name="Google Shape;8517;p78">
              <a:extLst>
                <a:ext uri="{FF2B5EF4-FFF2-40B4-BE49-F238E27FC236}">
                  <a16:creationId xmlns:a16="http://schemas.microsoft.com/office/drawing/2014/main" id="{B20289AF-7239-CE47-33A6-2B3AE2459566}"/>
                </a:ext>
              </a:extLst>
            </p:cNvPr>
            <p:cNvSpPr/>
            <p:nvPr/>
          </p:nvSpPr>
          <p:spPr>
            <a:xfrm>
              <a:off x="-4349800" y="3664400"/>
              <a:ext cx="34675" cy="33100"/>
            </a:xfrm>
            <a:custGeom>
              <a:avLst/>
              <a:gdLst/>
              <a:ahLst/>
              <a:cxnLst/>
              <a:rect l="l" t="t" r="r" b="b"/>
              <a:pathLst>
                <a:path w="1387" h="1324" extrusionOk="0">
                  <a:moveTo>
                    <a:pt x="694" y="1"/>
                  </a:moveTo>
                  <a:cubicBezTo>
                    <a:pt x="347" y="1"/>
                    <a:pt x="32" y="316"/>
                    <a:pt x="32" y="662"/>
                  </a:cubicBezTo>
                  <a:cubicBezTo>
                    <a:pt x="1" y="1040"/>
                    <a:pt x="316" y="1324"/>
                    <a:pt x="694" y="1324"/>
                  </a:cubicBezTo>
                  <a:cubicBezTo>
                    <a:pt x="1103" y="1324"/>
                    <a:pt x="1387" y="1009"/>
                    <a:pt x="1387" y="662"/>
                  </a:cubicBezTo>
                  <a:cubicBezTo>
                    <a:pt x="1387" y="284"/>
                    <a:pt x="1072" y="1"/>
                    <a:pt x="6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3080" name="Google Shape;8518;p78">
              <a:extLst>
                <a:ext uri="{FF2B5EF4-FFF2-40B4-BE49-F238E27FC236}">
                  <a16:creationId xmlns:a16="http://schemas.microsoft.com/office/drawing/2014/main" id="{3E03B6A2-7F1A-8FA2-376D-B795723F5D52}"/>
                </a:ext>
              </a:extLst>
            </p:cNvPr>
            <p:cNvSpPr/>
            <p:nvPr/>
          </p:nvSpPr>
          <p:spPr>
            <a:xfrm>
              <a:off x="-4366325" y="3714800"/>
              <a:ext cx="68525" cy="34700"/>
            </a:xfrm>
            <a:custGeom>
              <a:avLst/>
              <a:gdLst/>
              <a:ahLst/>
              <a:cxnLst/>
              <a:rect l="l" t="t" r="r" b="b"/>
              <a:pathLst>
                <a:path w="2741" h="1388" extrusionOk="0">
                  <a:moveTo>
                    <a:pt x="1008" y="1"/>
                  </a:moveTo>
                  <a:cubicBezTo>
                    <a:pt x="473" y="1"/>
                    <a:pt x="0" y="474"/>
                    <a:pt x="0" y="1009"/>
                  </a:cubicBezTo>
                  <a:lnTo>
                    <a:pt x="0" y="1387"/>
                  </a:lnTo>
                  <a:lnTo>
                    <a:pt x="2741" y="1387"/>
                  </a:lnTo>
                  <a:lnTo>
                    <a:pt x="2741" y="1009"/>
                  </a:lnTo>
                  <a:cubicBezTo>
                    <a:pt x="2741" y="474"/>
                    <a:pt x="2268" y="1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  <p:sp>
          <p:nvSpPr>
            <p:cNvPr id="3081" name="Google Shape;8519;p78">
              <a:extLst>
                <a:ext uri="{FF2B5EF4-FFF2-40B4-BE49-F238E27FC236}">
                  <a16:creationId xmlns:a16="http://schemas.microsoft.com/office/drawing/2014/main" id="{C673CA02-D3FA-E68B-854A-8831B5E1C048}"/>
                </a:ext>
              </a:extLst>
            </p:cNvPr>
            <p:cNvSpPr/>
            <p:nvPr/>
          </p:nvSpPr>
          <p:spPr>
            <a:xfrm>
              <a:off x="-4475825" y="3612425"/>
              <a:ext cx="293825" cy="291450"/>
            </a:xfrm>
            <a:custGeom>
              <a:avLst/>
              <a:gdLst/>
              <a:ahLst/>
              <a:cxnLst/>
              <a:rect l="l" t="t" r="r" b="b"/>
              <a:pathLst>
                <a:path w="11753" h="11658" extrusionOk="0">
                  <a:moveTo>
                    <a:pt x="5703" y="1324"/>
                  </a:moveTo>
                  <a:cubicBezTo>
                    <a:pt x="6459" y="1324"/>
                    <a:pt x="7089" y="1954"/>
                    <a:pt x="7089" y="2710"/>
                  </a:cubicBezTo>
                  <a:cubicBezTo>
                    <a:pt x="7089" y="3025"/>
                    <a:pt x="6963" y="3340"/>
                    <a:pt x="6774" y="3592"/>
                  </a:cubicBezTo>
                  <a:cubicBezTo>
                    <a:pt x="7373" y="3844"/>
                    <a:pt x="7751" y="4443"/>
                    <a:pt x="7751" y="5104"/>
                  </a:cubicBezTo>
                  <a:lnTo>
                    <a:pt x="7751" y="5766"/>
                  </a:lnTo>
                  <a:lnTo>
                    <a:pt x="7783" y="5766"/>
                  </a:lnTo>
                  <a:cubicBezTo>
                    <a:pt x="7783" y="5986"/>
                    <a:pt x="7625" y="6144"/>
                    <a:pt x="7436" y="6144"/>
                  </a:cubicBezTo>
                  <a:lnTo>
                    <a:pt x="4002" y="6144"/>
                  </a:lnTo>
                  <a:cubicBezTo>
                    <a:pt x="3813" y="6144"/>
                    <a:pt x="3655" y="5986"/>
                    <a:pt x="3655" y="5766"/>
                  </a:cubicBezTo>
                  <a:lnTo>
                    <a:pt x="3655" y="5104"/>
                  </a:lnTo>
                  <a:cubicBezTo>
                    <a:pt x="3655" y="4443"/>
                    <a:pt x="4065" y="3844"/>
                    <a:pt x="4664" y="3592"/>
                  </a:cubicBezTo>
                  <a:cubicBezTo>
                    <a:pt x="4443" y="3340"/>
                    <a:pt x="4348" y="3056"/>
                    <a:pt x="4348" y="2710"/>
                  </a:cubicBezTo>
                  <a:cubicBezTo>
                    <a:pt x="4348" y="1954"/>
                    <a:pt x="4979" y="1324"/>
                    <a:pt x="5703" y="1324"/>
                  </a:cubicBezTo>
                  <a:close/>
                  <a:moveTo>
                    <a:pt x="5798" y="0"/>
                  </a:moveTo>
                  <a:cubicBezTo>
                    <a:pt x="3561" y="0"/>
                    <a:pt x="1702" y="1859"/>
                    <a:pt x="1702" y="4096"/>
                  </a:cubicBezTo>
                  <a:cubicBezTo>
                    <a:pt x="1702" y="5041"/>
                    <a:pt x="2017" y="5955"/>
                    <a:pt x="2553" y="6616"/>
                  </a:cubicBezTo>
                  <a:lnTo>
                    <a:pt x="1702" y="7120"/>
                  </a:lnTo>
                  <a:cubicBezTo>
                    <a:pt x="1513" y="6963"/>
                    <a:pt x="1293" y="6900"/>
                    <a:pt x="1040" y="6900"/>
                  </a:cubicBezTo>
                  <a:cubicBezTo>
                    <a:pt x="473" y="6900"/>
                    <a:pt x="1" y="7341"/>
                    <a:pt x="1" y="7908"/>
                  </a:cubicBezTo>
                  <a:cubicBezTo>
                    <a:pt x="1" y="8475"/>
                    <a:pt x="473" y="8948"/>
                    <a:pt x="1040" y="8948"/>
                  </a:cubicBezTo>
                  <a:cubicBezTo>
                    <a:pt x="1576" y="8948"/>
                    <a:pt x="2049" y="8475"/>
                    <a:pt x="2049" y="7908"/>
                  </a:cubicBezTo>
                  <a:lnTo>
                    <a:pt x="2049" y="7719"/>
                  </a:lnTo>
                  <a:lnTo>
                    <a:pt x="3025" y="7120"/>
                  </a:lnTo>
                  <a:cubicBezTo>
                    <a:pt x="3309" y="7372"/>
                    <a:pt x="3592" y="7593"/>
                    <a:pt x="3939" y="7751"/>
                  </a:cubicBezTo>
                  <a:lnTo>
                    <a:pt x="3277" y="8948"/>
                  </a:lnTo>
                  <a:lnTo>
                    <a:pt x="3088" y="8948"/>
                  </a:lnTo>
                  <a:cubicBezTo>
                    <a:pt x="2521" y="8948"/>
                    <a:pt x="2049" y="9420"/>
                    <a:pt x="2049" y="9956"/>
                  </a:cubicBezTo>
                  <a:cubicBezTo>
                    <a:pt x="2049" y="10523"/>
                    <a:pt x="2521" y="10996"/>
                    <a:pt x="3088" y="10996"/>
                  </a:cubicBezTo>
                  <a:cubicBezTo>
                    <a:pt x="3624" y="10996"/>
                    <a:pt x="4096" y="10523"/>
                    <a:pt x="4096" y="9956"/>
                  </a:cubicBezTo>
                  <a:cubicBezTo>
                    <a:pt x="4096" y="9735"/>
                    <a:pt x="4033" y="9483"/>
                    <a:pt x="3876" y="9294"/>
                  </a:cubicBezTo>
                  <a:lnTo>
                    <a:pt x="4569" y="8034"/>
                  </a:lnTo>
                  <a:cubicBezTo>
                    <a:pt x="4853" y="8097"/>
                    <a:pt x="5168" y="8192"/>
                    <a:pt x="5483" y="8223"/>
                  </a:cubicBezTo>
                  <a:lnTo>
                    <a:pt x="5483" y="9672"/>
                  </a:lnTo>
                  <a:cubicBezTo>
                    <a:pt x="5073" y="9830"/>
                    <a:pt x="4821" y="10208"/>
                    <a:pt x="4821" y="10617"/>
                  </a:cubicBezTo>
                  <a:cubicBezTo>
                    <a:pt x="4821" y="11185"/>
                    <a:pt x="5294" y="11657"/>
                    <a:pt x="5829" y="11657"/>
                  </a:cubicBezTo>
                  <a:cubicBezTo>
                    <a:pt x="6396" y="11657"/>
                    <a:pt x="6869" y="11185"/>
                    <a:pt x="6869" y="10617"/>
                  </a:cubicBezTo>
                  <a:cubicBezTo>
                    <a:pt x="6869" y="10208"/>
                    <a:pt x="6585" y="9798"/>
                    <a:pt x="6176" y="9672"/>
                  </a:cubicBezTo>
                  <a:lnTo>
                    <a:pt x="6176" y="8223"/>
                  </a:lnTo>
                  <a:cubicBezTo>
                    <a:pt x="6491" y="8192"/>
                    <a:pt x="6806" y="8160"/>
                    <a:pt x="7089" y="8034"/>
                  </a:cubicBezTo>
                  <a:lnTo>
                    <a:pt x="7814" y="9294"/>
                  </a:lnTo>
                  <a:cubicBezTo>
                    <a:pt x="7657" y="9483"/>
                    <a:pt x="7562" y="9672"/>
                    <a:pt x="7562" y="9956"/>
                  </a:cubicBezTo>
                  <a:cubicBezTo>
                    <a:pt x="7562" y="10523"/>
                    <a:pt x="8035" y="10996"/>
                    <a:pt x="8602" y="10996"/>
                  </a:cubicBezTo>
                  <a:cubicBezTo>
                    <a:pt x="9137" y="10996"/>
                    <a:pt x="9610" y="10523"/>
                    <a:pt x="9610" y="9956"/>
                  </a:cubicBezTo>
                  <a:cubicBezTo>
                    <a:pt x="9610" y="9420"/>
                    <a:pt x="9137" y="8948"/>
                    <a:pt x="8602" y="8948"/>
                  </a:cubicBezTo>
                  <a:lnTo>
                    <a:pt x="8381" y="8948"/>
                  </a:lnTo>
                  <a:lnTo>
                    <a:pt x="7720" y="7751"/>
                  </a:lnTo>
                  <a:cubicBezTo>
                    <a:pt x="8035" y="7593"/>
                    <a:pt x="8350" y="7372"/>
                    <a:pt x="8633" y="7120"/>
                  </a:cubicBezTo>
                  <a:lnTo>
                    <a:pt x="9704" y="7719"/>
                  </a:lnTo>
                  <a:lnTo>
                    <a:pt x="9704" y="7908"/>
                  </a:lnTo>
                  <a:cubicBezTo>
                    <a:pt x="9704" y="8475"/>
                    <a:pt x="10177" y="8948"/>
                    <a:pt x="10713" y="8948"/>
                  </a:cubicBezTo>
                  <a:cubicBezTo>
                    <a:pt x="11280" y="8948"/>
                    <a:pt x="11752" y="8475"/>
                    <a:pt x="11752" y="7908"/>
                  </a:cubicBezTo>
                  <a:cubicBezTo>
                    <a:pt x="11626" y="7309"/>
                    <a:pt x="11154" y="6900"/>
                    <a:pt x="10586" y="6900"/>
                  </a:cubicBezTo>
                  <a:cubicBezTo>
                    <a:pt x="10366" y="6900"/>
                    <a:pt x="10114" y="6963"/>
                    <a:pt x="9925" y="7120"/>
                  </a:cubicBezTo>
                  <a:lnTo>
                    <a:pt x="9011" y="6616"/>
                  </a:lnTo>
                  <a:cubicBezTo>
                    <a:pt x="9515" y="5892"/>
                    <a:pt x="9893" y="4978"/>
                    <a:pt x="9893" y="4096"/>
                  </a:cubicBezTo>
                  <a:cubicBezTo>
                    <a:pt x="9893" y="1796"/>
                    <a:pt x="8035" y="0"/>
                    <a:pt x="57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Work Sans Light" pitchFamily="2" charset="0"/>
              </a:endParaRPr>
            </a:p>
          </p:txBody>
        </p:sp>
      </p:grpSp>
      <p:pic>
        <p:nvPicPr>
          <p:cNvPr id="8194" name="Picture 2" descr="Foto gratuita los jóvenes agricultores están recogiendo naranja">
            <a:extLst>
              <a:ext uri="{FF2B5EF4-FFF2-40B4-BE49-F238E27FC236}">
                <a16:creationId xmlns:a16="http://schemas.microsoft.com/office/drawing/2014/main" id="{89975AF5-E20E-632A-8293-1541D0A8D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224" y="1702165"/>
            <a:ext cx="5962650" cy="3971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FEB59E5-4595-08EC-5A9E-7AE481182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8" y="6060949"/>
            <a:ext cx="2573601" cy="7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67118BD0-E958-DA55-0760-FFEE380B2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0624" y="160667"/>
            <a:ext cx="873442" cy="873442"/>
          </a:xfrm>
          <a:prstGeom prst="rect">
            <a:avLst/>
          </a:prstGeom>
        </p:spPr>
      </p:pic>
      <p:sp>
        <p:nvSpPr>
          <p:cNvPr id="3" name="Google Shape;238;p18">
            <a:extLst>
              <a:ext uri="{FF2B5EF4-FFF2-40B4-BE49-F238E27FC236}">
                <a16:creationId xmlns:a16="http://schemas.microsoft.com/office/drawing/2014/main" id="{DDC98171-D662-62F6-F3A1-03FD84525AEF}"/>
              </a:ext>
            </a:extLst>
          </p:cNvPr>
          <p:cNvSpPr/>
          <p:nvPr/>
        </p:nvSpPr>
        <p:spPr>
          <a:xfrm>
            <a:off x="4752080" y="3219181"/>
            <a:ext cx="832200" cy="832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239;p18">
            <a:extLst>
              <a:ext uri="{FF2B5EF4-FFF2-40B4-BE49-F238E27FC236}">
                <a16:creationId xmlns:a16="http://schemas.microsoft.com/office/drawing/2014/main" id="{ADE2A08D-BBA1-21B7-CAA5-6EDA0A709270}"/>
              </a:ext>
            </a:extLst>
          </p:cNvPr>
          <p:cNvSpPr/>
          <p:nvPr/>
        </p:nvSpPr>
        <p:spPr>
          <a:xfrm>
            <a:off x="4716097" y="4412543"/>
            <a:ext cx="832200" cy="832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40;p18">
            <a:extLst>
              <a:ext uri="{FF2B5EF4-FFF2-40B4-BE49-F238E27FC236}">
                <a16:creationId xmlns:a16="http://schemas.microsoft.com/office/drawing/2014/main" id="{4A3493BA-5543-AA41-5143-6EB3E93F0238}"/>
              </a:ext>
            </a:extLst>
          </p:cNvPr>
          <p:cNvSpPr/>
          <p:nvPr/>
        </p:nvSpPr>
        <p:spPr>
          <a:xfrm>
            <a:off x="4713796" y="5614663"/>
            <a:ext cx="832200" cy="832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41;p18">
            <a:extLst>
              <a:ext uri="{FF2B5EF4-FFF2-40B4-BE49-F238E27FC236}">
                <a16:creationId xmlns:a16="http://schemas.microsoft.com/office/drawing/2014/main" id="{09906CA1-904D-DB0D-CD3B-D9D23FE4528A}"/>
              </a:ext>
            </a:extLst>
          </p:cNvPr>
          <p:cNvSpPr/>
          <p:nvPr/>
        </p:nvSpPr>
        <p:spPr>
          <a:xfrm>
            <a:off x="4752032" y="2055158"/>
            <a:ext cx="832200" cy="832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" name="Google Shape;242;p18">
            <a:extLst>
              <a:ext uri="{FF2B5EF4-FFF2-40B4-BE49-F238E27FC236}">
                <a16:creationId xmlns:a16="http://schemas.microsoft.com/office/drawing/2014/main" id="{68DAAFD5-4192-4BEC-8743-E15090202357}"/>
              </a:ext>
            </a:extLst>
          </p:cNvPr>
          <p:cNvCxnSpPr>
            <a:cxnSpLocks/>
            <a:stCxn id="9" idx="2"/>
            <a:endCxn id="34" idx="6"/>
          </p:cNvCxnSpPr>
          <p:nvPr/>
        </p:nvCxnSpPr>
        <p:spPr>
          <a:xfrm rot="10800000" flipV="1">
            <a:off x="3421374" y="2471257"/>
            <a:ext cx="1330658" cy="95742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244;p18">
            <a:extLst>
              <a:ext uri="{FF2B5EF4-FFF2-40B4-BE49-F238E27FC236}">
                <a16:creationId xmlns:a16="http://schemas.microsoft.com/office/drawing/2014/main" id="{BDDEB958-FD43-ADD9-9CA3-E953856A6F5F}"/>
              </a:ext>
            </a:extLst>
          </p:cNvPr>
          <p:cNvCxnSpPr>
            <a:cxnSpLocks/>
            <a:stCxn id="3" idx="2"/>
            <a:endCxn id="35" idx="6"/>
          </p:cNvCxnSpPr>
          <p:nvPr/>
        </p:nvCxnSpPr>
        <p:spPr>
          <a:xfrm rot="10800000" flipV="1">
            <a:off x="3716650" y="3635280"/>
            <a:ext cx="1035431" cy="39132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246;p18">
            <a:extLst>
              <a:ext uri="{FF2B5EF4-FFF2-40B4-BE49-F238E27FC236}">
                <a16:creationId xmlns:a16="http://schemas.microsoft.com/office/drawing/2014/main" id="{D32804C5-F1C9-FA0B-2F03-4568B8A443F2}"/>
              </a:ext>
            </a:extLst>
          </p:cNvPr>
          <p:cNvCxnSpPr>
            <a:cxnSpLocks/>
            <a:stCxn id="4" idx="2"/>
            <a:endCxn id="36" idx="6"/>
          </p:cNvCxnSpPr>
          <p:nvPr/>
        </p:nvCxnSpPr>
        <p:spPr>
          <a:xfrm rot="10800000">
            <a:off x="3716649" y="4664559"/>
            <a:ext cx="999448" cy="16408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248;p18">
            <a:extLst>
              <a:ext uri="{FF2B5EF4-FFF2-40B4-BE49-F238E27FC236}">
                <a16:creationId xmlns:a16="http://schemas.microsoft.com/office/drawing/2014/main" id="{6F24C009-E9C3-A84E-02FD-AE69CFFEF4FE}"/>
              </a:ext>
            </a:extLst>
          </p:cNvPr>
          <p:cNvCxnSpPr>
            <a:stCxn id="8" idx="2"/>
            <a:endCxn id="37" idx="6"/>
          </p:cNvCxnSpPr>
          <p:nvPr/>
        </p:nvCxnSpPr>
        <p:spPr>
          <a:xfrm rot="10800000">
            <a:off x="3421374" y="5264183"/>
            <a:ext cx="1292422" cy="76658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250;p18">
            <a:extLst>
              <a:ext uri="{FF2B5EF4-FFF2-40B4-BE49-F238E27FC236}">
                <a16:creationId xmlns:a16="http://schemas.microsoft.com/office/drawing/2014/main" id="{890475DB-620C-B41C-B3B4-55457704C6AB}"/>
              </a:ext>
            </a:extLst>
          </p:cNvPr>
          <p:cNvCxnSpPr>
            <a:cxnSpLocks/>
          </p:cNvCxnSpPr>
          <p:nvPr/>
        </p:nvCxnSpPr>
        <p:spPr>
          <a:xfrm>
            <a:off x="5584232" y="2484878"/>
            <a:ext cx="493159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5" name="Google Shape;252;p18">
            <a:extLst>
              <a:ext uri="{FF2B5EF4-FFF2-40B4-BE49-F238E27FC236}">
                <a16:creationId xmlns:a16="http://schemas.microsoft.com/office/drawing/2014/main" id="{FC8BF983-EF39-8FB0-B8E6-C505E32E46D9}"/>
              </a:ext>
            </a:extLst>
          </p:cNvPr>
          <p:cNvCxnSpPr>
            <a:cxnSpLocks/>
            <a:stCxn id="3" idx="6"/>
          </p:cNvCxnSpPr>
          <p:nvPr/>
        </p:nvCxnSpPr>
        <p:spPr>
          <a:xfrm>
            <a:off x="5584280" y="3635281"/>
            <a:ext cx="493111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6" name="Google Shape;254;p18">
            <a:extLst>
              <a:ext uri="{FF2B5EF4-FFF2-40B4-BE49-F238E27FC236}">
                <a16:creationId xmlns:a16="http://schemas.microsoft.com/office/drawing/2014/main" id="{3F2878C5-641E-F730-AA09-5ABCEAD8B182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5548297" y="4828643"/>
            <a:ext cx="505599" cy="2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7" name="Google Shape;256;p18">
            <a:extLst>
              <a:ext uri="{FF2B5EF4-FFF2-40B4-BE49-F238E27FC236}">
                <a16:creationId xmlns:a16="http://schemas.microsoft.com/office/drawing/2014/main" id="{9EB23846-CD3A-FF37-EFF4-0DE3C5659ECA}"/>
              </a:ext>
            </a:extLst>
          </p:cNvPr>
          <p:cNvCxnSpPr>
            <a:stCxn id="8" idx="6"/>
          </p:cNvCxnSpPr>
          <p:nvPr/>
        </p:nvCxnSpPr>
        <p:spPr>
          <a:xfrm>
            <a:off x="5545996" y="6030763"/>
            <a:ext cx="5079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2" name="Google Shape;272;p18">
            <a:extLst>
              <a:ext uri="{FF2B5EF4-FFF2-40B4-BE49-F238E27FC236}">
                <a16:creationId xmlns:a16="http://schemas.microsoft.com/office/drawing/2014/main" id="{9E44551D-A7F7-8E4B-35C6-F6425BC7A4E4}"/>
              </a:ext>
            </a:extLst>
          </p:cNvPr>
          <p:cNvSpPr/>
          <p:nvPr/>
        </p:nvSpPr>
        <p:spPr>
          <a:xfrm>
            <a:off x="661007" y="2863706"/>
            <a:ext cx="2984409" cy="2984504"/>
          </a:xfrm>
          <a:custGeom>
            <a:avLst/>
            <a:gdLst/>
            <a:ahLst/>
            <a:cxnLst/>
            <a:rect l="l" t="t" r="r" b="b"/>
            <a:pathLst>
              <a:path w="38220" h="38220" extrusionOk="0">
                <a:moveTo>
                  <a:pt x="19110" y="0"/>
                </a:moveTo>
                <a:cubicBezTo>
                  <a:pt x="8561" y="0"/>
                  <a:pt x="0" y="8561"/>
                  <a:pt x="0" y="19110"/>
                </a:cubicBezTo>
                <a:cubicBezTo>
                  <a:pt x="0" y="29659"/>
                  <a:pt x="8561" y="38219"/>
                  <a:pt x="19110" y="38219"/>
                </a:cubicBezTo>
                <a:cubicBezTo>
                  <a:pt x="29671" y="38219"/>
                  <a:pt x="38220" y="29659"/>
                  <a:pt x="38220" y="19110"/>
                </a:cubicBezTo>
                <a:cubicBezTo>
                  <a:pt x="38220" y="8561"/>
                  <a:pt x="29671" y="0"/>
                  <a:pt x="19110" y="0"/>
                </a:cubicBezTo>
                <a:close/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273;p18">
            <a:extLst>
              <a:ext uri="{FF2B5EF4-FFF2-40B4-BE49-F238E27FC236}">
                <a16:creationId xmlns:a16="http://schemas.microsoft.com/office/drawing/2014/main" id="{D613703B-646F-47B5-6AAF-B6CFF2D3599D}"/>
              </a:ext>
            </a:extLst>
          </p:cNvPr>
          <p:cNvSpPr/>
          <p:nvPr/>
        </p:nvSpPr>
        <p:spPr>
          <a:xfrm>
            <a:off x="1015515" y="3169408"/>
            <a:ext cx="2422800" cy="2422800"/>
          </a:xfrm>
          <a:prstGeom prst="ellipse">
            <a:avLst/>
          </a:prstGeom>
          <a:gradFill>
            <a:gsLst>
              <a:gs pos="0">
                <a:srgbClr val="D9D9D9"/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243;p18">
            <a:extLst>
              <a:ext uri="{FF2B5EF4-FFF2-40B4-BE49-F238E27FC236}">
                <a16:creationId xmlns:a16="http://schemas.microsoft.com/office/drawing/2014/main" id="{D43EB5BE-AB2D-F8E9-76A8-F53DC756B924}"/>
              </a:ext>
            </a:extLst>
          </p:cNvPr>
          <p:cNvSpPr/>
          <p:nvPr/>
        </p:nvSpPr>
        <p:spPr>
          <a:xfrm>
            <a:off x="3183174" y="3309583"/>
            <a:ext cx="238200" cy="238200"/>
          </a:xfrm>
          <a:prstGeom prst="ellipse">
            <a:avLst/>
          </a:prstGeom>
          <a:gradFill>
            <a:gsLst>
              <a:gs pos="0">
                <a:srgbClr val="A6A452"/>
              </a:gs>
              <a:gs pos="100000">
                <a:srgbClr val="39A3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245;p18">
            <a:extLst>
              <a:ext uri="{FF2B5EF4-FFF2-40B4-BE49-F238E27FC236}">
                <a16:creationId xmlns:a16="http://schemas.microsoft.com/office/drawing/2014/main" id="{BCF7A14F-8869-B55C-6498-4C1C358638FA}"/>
              </a:ext>
            </a:extLst>
          </p:cNvPr>
          <p:cNvSpPr/>
          <p:nvPr/>
        </p:nvSpPr>
        <p:spPr>
          <a:xfrm>
            <a:off x="3478449" y="3907508"/>
            <a:ext cx="238200" cy="238200"/>
          </a:xfrm>
          <a:prstGeom prst="ellipse">
            <a:avLst/>
          </a:prstGeom>
          <a:gradFill>
            <a:gsLst>
              <a:gs pos="0">
                <a:srgbClr val="3B6943"/>
              </a:gs>
              <a:gs pos="100000">
                <a:srgbClr val="39A3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247;p18">
            <a:extLst>
              <a:ext uri="{FF2B5EF4-FFF2-40B4-BE49-F238E27FC236}">
                <a16:creationId xmlns:a16="http://schemas.microsoft.com/office/drawing/2014/main" id="{C54C4686-F6FC-611E-79B4-CCB94E07A1FA}"/>
              </a:ext>
            </a:extLst>
          </p:cNvPr>
          <p:cNvSpPr/>
          <p:nvPr/>
        </p:nvSpPr>
        <p:spPr>
          <a:xfrm>
            <a:off x="3478449" y="4545458"/>
            <a:ext cx="238200" cy="238200"/>
          </a:xfrm>
          <a:prstGeom prst="ellipse">
            <a:avLst/>
          </a:prstGeom>
          <a:gradFill>
            <a:gsLst>
              <a:gs pos="0">
                <a:srgbClr val="39A300"/>
              </a:gs>
              <a:gs pos="100000">
                <a:srgbClr val="344259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249;p18">
            <a:extLst>
              <a:ext uri="{FF2B5EF4-FFF2-40B4-BE49-F238E27FC236}">
                <a16:creationId xmlns:a16="http://schemas.microsoft.com/office/drawing/2014/main" id="{3FC6BA05-FA28-10CE-1885-E0261B67F4C1}"/>
              </a:ext>
            </a:extLst>
          </p:cNvPr>
          <p:cNvSpPr/>
          <p:nvPr/>
        </p:nvSpPr>
        <p:spPr>
          <a:xfrm>
            <a:off x="3183174" y="5145083"/>
            <a:ext cx="238200" cy="238200"/>
          </a:xfrm>
          <a:prstGeom prst="ellipse">
            <a:avLst/>
          </a:prstGeom>
          <a:gradFill>
            <a:gsLst>
              <a:gs pos="0">
                <a:srgbClr val="39A300"/>
              </a:gs>
              <a:gs pos="100000">
                <a:srgbClr val="39A3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274;p18">
            <a:extLst>
              <a:ext uri="{FF2B5EF4-FFF2-40B4-BE49-F238E27FC236}">
                <a16:creationId xmlns:a16="http://schemas.microsoft.com/office/drawing/2014/main" id="{99ADA6F9-56A9-A9DF-5A1F-FB3B442A99BB}"/>
              </a:ext>
            </a:extLst>
          </p:cNvPr>
          <p:cNvSpPr/>
          <p:nvPr/>
        </p:nvSpPr>
        <p:spPr>
          <a:xfrm>
            <a:off x="858412" y="3061158"/>
            <a:ext cx="2589600" cy="2589600"/>
          </a:xfrm>
          <a:prstGeom prst="blockArc">
            <a:avLst>
              <a:gd name="adj1" fmla="val 11125294"/>
              <a:gd name="adj2" fmla="val 15787580"/>
              <a:gd name="adj3" fmla="val 4061"/>
            </a:avLst>
          </a:prstGeom>
          <a:gradFill>
            <a:gsLst>
              <a:gs pos="0">
                <a:srgbClr val="39A300"/>
              </a:gs>
              <a:gs pos="100000">
                <a:srgbClr val="39A3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275;p18">
            <a:extLst>
              <a:ext uri="{FF2B5EF4-FFF2-40B4-BE49-F238E27FC236}">
                <a16:creationId xmlns:a16="http://schemas.microsoft.com/office/drawing/2014/main" id="{4168C8D6-3352-103F-7DEC-C7677C138113}"/>
              </a:ext>
            </a:extLst>
          </p:cNvPr>
          <p:cNvSpPr/>
          <p:nvPr/>
        </p:nvSpPr>
        <p:spPr>
          <a:xfrm rot="-5400000">
            <a:off x="858412" y="3061158"/>
            <a:ext cx="2589600" cy="2589600"/>
          </a:xfrm>
          <a:prstGeom prst="blockArc">
            <a:avLst>
              <a:gd name="adj1" fmla="val 11125294"/>
              <a:gd name="adj2" fmla="val 15787580"/>
              <a:gd name="adj3" fmla="val 4061"/>
            </a:avLst>
          </a:prstGeom>
          <a:gradFill>
            <a:gsLst>
              <a:gs pos="0">
                <a:srgbClr val="3B6943"/>
              </a:gs>
              <a:gs pos="100000">
                <a:srgbClr val="39A300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276;p18">
            <a:extLst>
              <a:ext uri="{FF2B5EF4-FFF2-40B4-BE49-F238E27FC236}">
                <a16:creationId xmlns:a16="http://schemas.microsoft.com/office/drawing/2014/main" id="{4265761F-2328-02A3-B3B6-F1EBB7B0BBC5}"/>
              </a:ext>
            </a:extLst>
          </p:cNvPr>
          <p:cNvSpPr/>
          <p:nvPr/>
        </p:nvSpPr>
        <p:spPr>
          <a:xfrm flipH="1">
            <a:off x="858412" y="3061158"/>
            <a:ext cx="2589600" cy="2589600"/>
          </a:xfrm>
          <a:prstGeom prst="blockArc">
            <a:avLst>
              <a:gd name="adj1" fmla="val 11125294"/>
              <a:gd name="adj2" fmla="val 15787580"/>
              <a:gd name="adj3" fmla="val 4061"/>
            </a:avLst>
          </a:prstGeom>
          <a:gradFill>
            <a:gsLst>
              <a:gs pos="0">
                <a:srgbClr val="A6A452"/>
              </a:gs>
              <a:gs pos="100000">
                <a:srgbClr val="39A3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277;p18">
            <a:extLst>
              <a:ext uri="{FF2B5EF4-FFF2-40B4-BE49-F238E27FC236}">
                <a16:creationId xmlns:a16="http://schemas.microsoft.com/office/drawing/2014/main" id="{7DC980CB-EC18-B998-5A70-5ACE2F65E853}"/>
              </a:ext>
            </a:extLst>
          </p:cNvPr>
          <p:cNvSpPr/>
          <p:nvPr/>
        </p:nvSpPr>
        <p:spPr>
          <a:xfrm rot="5400000" flipH="1">
            <a:off x="858412" y="3061158"/>
            <a:ext cx="2589600" cy="2589600"/>
          </a:xfrm>
          <a:prstGeom prst="blockArc">
            <a:avLst>
              <a:gd name="adj1" fmla="val 11125294"/>
              <a:gd name="adj2" fmla="val 15787580"/>
              <a:gd name="adj3" fmla="val 4061"/>
            </a:avLst>
          </a:prstGeom>
          <a:gradFill>
            <a:gsLst>
              <a:gs pos="0">
                <a:srgbClr val="2D7E00"/>
              </a:gs>
              <a:gs pos="100000">
                <a:srgbClr val="39A3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289;p18">
            <a:extLst>
              <a:ext uri="{FF2B5EF4-FFF2-40B4-BE49-F238E27FC236}">
                <a16:creationId xmlns:a16="http://schemas.microsoft.com/office/drawing/2014/main" id="{0CDB7D07-C5EF-B661-C403-F0AD37F1E272}"/>
              </a:ext>
            </a:extLst>
          </p:cNvPr>
          <p:cNvSpPr/>
          <p:nvPr/>
        </p:nvSpPr>
        <p:spPr>
          <a:xfrm>
            <a:off x="6113016" y="1966744"/>
            <a:ext cx="4406903" cy="1036267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293;p18">
            <a:extLst>
              <a:ext uri="{FF2B5EF4-FFF2-40B4-BE49-F238E27FC236}">
                <a16:creationId xmlns:a16="http://schemas.microsoft.com/office/drawing/2014/main" id="{0A84FBAC-E190-F136-1B19-5EFC081E6804}"/>
              </a:ext>
            </a:extLst>
          </p:cNvPr>
          <p:cNvSpPr/>
          <p:nvPr/>
        </p:nvSpPr>
        <p:spPr>
          <a:xfrm>
            <a:off x="6113016" y="3138928"/>
            <a:ext cx="4406903" cy="1036267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>
                <a:latin typeface="Work Sans Light" pitchFamily="2" charset="0"/>
                <a:ea typeface="Calibri" panose="020F0502020204030204" pitchFamily="34" charset="0"/>
              </a:rPr>
              <a:t>A</a:t>
            </a:r>
            <a:r>
              <a:rPr lang="es-ES" sz="1400" b="1" dirty="0">
                <a:effectLst/>
                <a:latin typeface="Work Sans Light" pitchFamily="2" charset="0"/>
                <a:ea typeface="Calibri" panose="020F0502020204030204" pitchFamily="34" charset="0"/>
              </a:rPr>
              <a:t>dquirir y actualizar sus conocimientos y competencias </a:t>
            </a:r>
            <a:endParaRPr sz="1400" b="1" dirty="0">
              <a:latin typeface="Work Sans Light" pitchFamily="2" charset="0"/>
            </a:endParaRPr>
          </a:p>
        </p:txBody>
      </p:sp>
      <p:sp>
        <p:nvSpPr>
          <p:cNvPr id="61" name="Google Shape;297;p18">
            <a:extLst>
              <a:ext uri="{FF2B5EF4-FFF2-40B4-BE49-F238E27FC236}">
                <a16:creationId xmlns:a16="http://schemas.microsoft.com/office/drawing/2014/main" id="{691B2789-51FD-6752-8BC9-5C7CCB8B0708}"/>
              </a:ext>
            </a:extLst>
          </p:cNvPr>
          <p:cNvSpPr/>
          <p:nvPr/>
        </p:nvSpPr>
        <p:spPr>
          <a:xfrm>
            <a:off x="6092133" y="4313195"/>
            <a:ext cx="4427786" cy="1036267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000" b="1" dirty="0">
                <a:effectLst/>
                <a:latin typeface="Work Sans Light" pitchFamily="2" charset="0"/>
                <a:ea typeface="Calibri" panose="020F0502020204030204" pitchFamily="34" charset="0"/>
              </a:rPr>
              <a:t>Generar capacidades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000" b="1" dirty="0">
                <a:latin typeface="Work Sans Light" pitchFamily="2" charset="0"/>
                <a:ea typeface="Calibri" panose="020F0502020204030204" pitchFamily="34" charset="0"/>
              </a:rPr>
              <a:t>I</a:t>
            </a:r>
            <a:r>
              <a:rPr lang="es-ES" sz="1000" b="1" dirty="0">
                <a:effectLst/>
                <a:latin typeface="Work Sans Light" pitchFamily="2" charset="0"/>
                <a:ea typeface="Calibri" panose="020F0502020204030204" pitchFamily="34" charset="0"/>
              </a:rPr>
              <a:t>ncentivar la asociatividad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000" b="1" dirty="0">
                <a:latin typeface="Work Sans Light" pitchFamily="2" charset="0"/>
                <a:ea typeface="Calibri" panose="020F0502020204030204" pitchFamily="34" charset="0"/>
              </a:rPr>
              <a:t>T</a:t>
            </a:r>
            <a:r>
              <a:rPr lang="es-ES" sz="1000" b="1" dirty="0">
                <a:effectLst/>
                <a:latin typeface="Work Sans Light" pitchFamily="2" charset="0"/>
                <a:ea typeface="Calibri" panose="020F0502020204030204" pitchFamily="34" charset="0"/>
              </a:rPr>
              <a:t>ransformación productiva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000" b="1" dirty="0">
                <a:latin typeface="Work Sans Light" pitchFamily="2" charset="0"/>
                <a:ea typeface="Calibri" panose="020F0502020204030204" pitchFamily="34" charset="0"/>
              </a:rPr>
              <a:t>P</a:t>
            </a:r>
            <a:r>
              <a:rPr lang="es-ES" sz="1000" b="1" dirty="0">
                <a:effectLst/>
                <a:latin typeface="Work Sans Light" pitchFamily="2" charset="0"/>
                <a:ea typeface="Calibri" panose="020F0502020204030204" pitchFamily="34" charset="0"/>
              </a:rPr>
              <a:t>romoción de la protección del ambiente, los recursos hídricos y la agroecología</a:t>
            </a:r>
            <a:endParaRPr b="1" dirty="0">
              <a:latin typeface="Work Sans Light" pitchFamily="2" charset="0"/>
            </a:endParaRPr>
          </a:p>
        </p:txBody>
      </p:sp>
      <p:sp>
        <p:nvSpPr>
          <p:cNvPr id="2049" name="Google Shape;301;p18">
            <a:extLst>
              <a:ext uri="{FF2B5EF4-FFF2-40B4-BE49-F238E27FC236}">
                <a16:creationId xmlns:a16="http://schemas.microsoft.com/office/drawing/2014/main" id="{AF13585D-1C38-C856-F40E-D1E875573D10}"/>
              </a:ext>
            </a:extLst>
          </p:cNvPr>
          <p:cNvSpPr/>
          <p:nvPr/>
        </p:nvSpPr>
        <p:spPr>
          <a:xfrm>
            <a:off x="6092132" y="5485379"/>
            <a:ext cx="4427786" cy="1036267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dirty="0">
                <a:latin typeface="Work Sans Light" pitchFamily="2" charset="0"/>
                <a:ea typeface="Calibri" panose="020F0502020204030204" pitchFamily="34" charset="0"/>
              </a:rPr>
              <a:t>M</a:t>
            </a:r>
            <a:r>
              <a:rPr lang="es-ES" sz="1400" b="1" dirty="0">
                <a:effectLst/>
                <a:latin typeface="Work Sans Light" pitchFamily="2" charset="0"/>
                <a:ea typeface="Calibri" panose="020F0502020204030204" pitchFamily="34" charset="0"/>
              </a:rPr>
              <a:t>ejorar su productividad y generar el fomento a la economía campesina.</a:t>
            </a:r>
            <a:endParaRPr sz="1400" b="1" dirty="0">
              <a:latin typeface="Work Sans Light" pitchFamily="2" charset="0"/>
            </a:endParaRPr>
          </a:p>
        </p:txBody>
      </p:sp>
      <p:sp>
        <p:nvSpPr>
          <p:cNvPr id="2054" name="CuadroTexto 2053">
            <a:extLst>
              <a:ext uri="{FF2B5EF4-FFF2-40B4-BE49-F238E27FC236}">
                <a16:creationId xmlns:a16="http://schemas.microsoft.com/office/drawing/2014/main" id="{D77DCA06-5450-58E0-1DA5-B6EB7FDE9910}"/>
              </a:ext>
            </a:extLst>
          </p:cNvPr>
          <p:cNvSpPr txBox="1"/>
          <p:nvPr/>
        </p:nvSpPr>
        <p:spPr>
          <a:xfrm>
            <a:off x="837596" y="823832"/>
            <a:ext cx="10356648" cy="8301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s-CO" sz="3500" b="1" dirty="0">
                <a:solidFill>
                  <a:srgbClr val="009900"/>
                </a:solidFill>
                <a:latin typeface="Work Sans Light" pitchFamily="2" charset="0"/>
                <a:ea typeface="+mj-ea"/>
                <a:cs typeface="+mj-cs"/>
              </a:rPr>
              <a:t>Formación Especializada para la Economía Campesina - FEEC</a:t>
            </a:r>
          </a:p>
        </p:txBody>
      </p:sp>
      <p:sp>
        <p:nvSpPr>
          <p:cNvPr id="2064" name="CuadroTexto 2063">
            <a:extLst>
              <a:ext uri="{FF2B5EF4-FFF2-40B4-BE49-F238E27FC236}">
                <a16:creationId xmlns:a16="http://schemas.microsoft.com/office/drawing/2014/main" id="{35EE5EF7-9C92-1C98-1A88-938249F521B9}"/>
              </a:ext>
            </a:extLst>
          </p:cNvPr>
          <p:cNvSpPr txBox="1"/>
          <p:nvPr/>
        </p:nvSpPr>
        <p:spPr>
          <a:xfrm>
            <a:off x="4895956" y="2038304"/>
            <a:ext cx="832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 ExtraBold" pitchFamily="2" charset="0"/>
              </a:rPr>
              <a:t>F</a:t>
            </a:r>
          </a:p>
        </p:txBody>
      </p:sp>
      <p:sp>
        <p:nvSpPr>
          <p:cNvPr id="2065" name="CuadroTexto 2064">
            <a:extLst>
              <a:ext uri="{FF2B5EF4-FFF2-40B4-BE49-F238E27FC236}">
                <a16:creationId xmlns:a16="http://schemas.microsoft.com/office/drawing/2014/main" id="{CFCC144A-F674-0CAA-898A-1876764ED685}"/>
              </a:ext>
            </a:extLst>
          </p:cNvPr>
          <p:cNvSpPr txBox="1"/>
          <p:nvPr/>
        </p:nvSpPr>
        <p:spPr>
          <a:xfrm>
            <a:off x="4917063" y="3236366"/>
            <a:ext cx="832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 ExtraBold" pitchFamily="2" charset="0"/>
              </a:rPr>
              <a:t>E</a:t>
            </a:r>
          </a:p>
        </p:txBody>
      </p:sp>
      <p:sp>
        <p:nvSpPr>
          <p:cNvPr id="2066" name="CuadroTexto 2065">
            <a:extLst>
              <a:ext uri="{FF2B5EF4-FFF2-40B4-BE49-F238E27FC236}">
                <a16:creationId xmlns:a16="http://schemas.microsoft.com/office/drawing/2014/main" id="{914F5E59-4940-3C67-C297-E4F21FC6F43D}"/>
              </a:ext>
            </a:extLst>
          </p:cNvPr>
          <p:cNvSpPr txBox="1"/>
          <p:nvPr/>
        </p:nvSpPr>
        <p:spPr>
          <a:xfrm>
            <a:off x="4848328" y="4396374"/>
            <a:ext cx="832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 ExtraBold" pitchFamily="2" charset="0"/>
              </a:rPr>
              <a:t>E</a:t>
            </a:r>
          </a:p>
        </p:txBody>
      </p:sp>
      <p:sp>
        <p:nvSpPr>
          <p:cNvPr id="2067" name="CuadroTexto 2066">
            <a:extLst>
              <a:ext uri="{FF2B5EF4-FFF2-40B4-BE49-F238E27FC236}">
                <a16:creationId xmlns:a16="http://schemas.microsoft.com/office/drawing/2014/main" id="{A8032AB2-9A7B-7F82-AEA9-2F935B93E8FF}"/>
              </a:ext>
            </a:extLst>
          </p:cNvPr>
          <p:cNvSpPr txBox="1"/>
          <p:nvPr/>
        </p:nvSpPr>
        <p:spPr>
          <a:xfrm>
            <a:off x="4836613" y="5668534"/>
            <a:ext cx="832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 ExtraBold" pitchFamily="2" charset="0"/>
              </a:rPr>
              <a:t>C</a:t>
            </a:r>
          </a:p>
        </p:txBody>
      </p:sp>
      <p:grpSp>
        <p:nvGrpSpPr>
          <p:cNvPr id="2068" name="Google Shape;6101;p60">
            <a:extLst>
              <a:ext uri="{FF2B5EF4-FFF2-40B4-BE49-F238E27FC236}">
                <a16:creationId xmlns:a16="http://schemas.microsoft.com/office/drawing/2014/main" id="{3B09779E-5E70-BACC-AE6F-75B77149DBBE}"/>
              </a:ext>
            </a:extLst>
          </p:cNvPr>
          <p:cNvGrpSpPr/>
          <p:nvPr/>
        </p:nvGrpSpPr>
        <p:grpSpPr>
          <a:xfrm>
            <a:off x="1566781" y="4039791"/>
            <a:ext cx="535106" cy="657942"/>
            <a:chOff x="-52005775" y="3208025"/>
            <a:chExt cx="244175" cy="318575"/>
          </a:xfrm>
          <a:solidFill>
            <a:srgbClr val="009900"/>
          </a:solidFill>
        </p:grpSpPr>
        <p:sp>
          <p:nvSpPr>
            <p:cNvPr id="2069" name="Google Shape;6102;p60">
              <a:extLst>
                <a:ext uri="{FF2B5EF4-FFF2-40B4-BE49-F238E27FC236}">
                  <a16:creationId xmlns:a16="http://schemas.microsoft.com/office/drawing/2014/main" id="{FF70C546-09C1-28BE-0A17-AFAD8BD07264}"/>
                </a:ext>
              </a:extLst>
            </p:cNvPr>
            <p:cNvSpPr/>
            <p:nvPr/>
          </p:nvSpPr>
          <p:spPr>
            <a:xfrm>
              <a:off x="-51800200" y="3469850"/>
              <a:ext cx="38600" cy="56750"/>
            </a:xfrm>
            <a:custGeom>
              <a:avLst/>
              <a:gdLst/>
              <a:ahLst/>
              <a:cxnLst/>
              <a:rect l="l" t="t" r="r" b="b"/>
              <a:pathLst>
                <a:path w="1544" h="2270" extrusionOk="0">
                  <a:moveTo>
                    <a:pt x="756" y="1"/>
                  </a:moveTo>
                  <a:cubicBezTo>
                    <a:pt x="347" y="1"/>
                    <a:pt x="0" y="348"/>
                    <a:pt x="0" y="726"/>
                  </a:cubicBezTo>
                  <a:cubicBezTo>
                    <a:pt x="0" y="852"/>
                    <a:pt x="32" y="915"/>
                    <a:pt x="63" y="1041"/>
                  </a:cubicBezTo>
                  <a:lnTo>
                    <a:pt x="630" y="2175"/>
                  </a:lnTo>
                  <a:cubicBezTo>
                    <a:pt x="662" y="2238"/>
                    <a:pt x="717" y="2269"/>
                    <a:pt x="776" y="2269"/>
                  </a:cubicBezTo>
                  <a:cubicBezTo>
                    <a:pt x="835" y="2269"/>
                    <a:pt x="898" y="2238"/>
                    <a:pt x="945" y="2175"/>
                  </a:cubicBezTo>
                  <a:lnTo>
                    <a:pt x="1449" y="1135"/>
                  </a:lnTo>
                  <a:cubicBezTo>
                    <a:pt x="1513" y="1009"/>
                    <a:pt x="1544" y="883"/>
                    <a:pt x="1544" y="789"/>
                  </a:cubicBezTo>
                  <a:cubicBezTo>
                    <a:pt x="1481" y="348"/>
                    <a:pt x="1166" y="1"/>
                    <a:pt x="7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6103;p60">
              <a:extLst>
                <a:ext uri="{FF2B5EF4-FFF2-40B4-BE49-F238E27FC236}">
                  <a16:creationId xmlns:a16="http://schemas.microsoft.com/office/drawing/2014/main" id="{EF4C2EF7-BD21-9728-310F-996C5C5228AC}"/>
                </a:ext>
              </a:extLst>
            </p:cNvPr>
            <p:cNvSpPr/>
            <p:nvPr/>
          </p:nvSpPr>
          <p:spPr>
            <a:xfrm>
              <a:off x="-52005775" y="3208025"/>
              <a:ext cx="111875" cy="131900"/>
            </a:xfrm>
            <a:custGeom>
              <a:avLst/>
              <a:gdLst/>
              <a:ahLst/>
              <a:cxnLst/>
              <a:rect l="l" t="t" r="r" b="b"/>
              <a:pathLst>
                <a:path w="4475" h="5276" extrusionOk="0">
                  <a:moveTo>
                    <a:pt x="2915" y="1"/>
                  </a:moveTo>
                  <a:cubicBezTo>
                    <a:pt x="2816" y="1"/>
                    <a:pt x="2717" y="5"/>
                    <a:pt x="2615" y="14"/>
                  </a:cubicBezTo>
                  <a:cubicBezTo>
                    <a:pt x="1103" y="235"/>
                    <a:pt x="0" y="1590"/>
                    <a:pt x="0" y="3133"/>
                  </a:cubicBezTo>
                  <a:lnTo>
                    <a:pt x="0" y="4866"/>
                  </a:lnTo>
                  <a:cubicBezTo>
                    <a:pt x="32" y="5055"/>
                    <a:pt x="189" y="5276"/>
                    <a:pt x="379" y="5276"/>
                  </a:cubicBezTo>
                  <a:lnTo>
                    <a:pt x="1135" y="5276"/>
                  </a:lnTo>
                  <a:cubicBezTo>
                    <a:pt x="2993" y="5276"/>
                    <a:pt x="4474" y="3732"/>
                    <a:pt x="4474" y="1873"/>
                  </a:cubicBezTo>
                  <a:lnTo>
                    <a:pt x="4474" y="424"/>
                  </a:lnTo>
                  <a:cubicBezTo>
                    <a:pt x="4017" y="155"/>
                    <a:pt x="3490" y="1"/>
                    <a:pt x="29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6104;p60">
              <a:extLst>
                <a:ext uri="{FF2B5EF4-FFF2-40B4-BE49-F238E27FC236}">
                  <a16:creationId xmlns:a16="http://schemas.microsoft.com/office/drawing/2014/main" id="{6C078B53-B584-F664-7BE6-17CE520BDD8F}"/>
                </a:ext>
              </a:extLst>
            </p:cNvPr>
            <p:cNvSpPr/>
            <p:nvPr/>
          </p:nvSpPr>
          <p:spPr>
            <a:xfrm>
              <a:off x="-51800200" y="3385575"/>
              <a:ext cx="37025" cy="37850"/>
            </a:xfrm>
            <a:custGeom>
              <a:avLst/>
              <a:gdLst/>
              <a:ahLst/>
              <a:cxnLst/>
              <a:rect l="l" t="t" r="r" b="b"/>
              <a:pathLst>
                <a:path w="1481" h="1514" extrusionOk="0">
                  <a:moveTo>
                    <a:pt x="756" y="1"/>
                  </a:moveTo>
                  <a:cubicBezTo>
                    <a:pt x="347" y="1"/>
                    <a:pt x="0" y="348"/>
                    <a:pt x="0" y="757"/>
                  </a:cubicBezTo>
                  <a:cubicBezTo>
                    <a:pt x="0" y="1167"/>
                    <a:pt x="347" y="1513"/>
                    <a:pt x="756" y="1513"/>
                  </a:cubicBezTo>
                  <a:cubicBezTo>
                    <a:pt x="1166" y="1513"/>
                    <a:pt x="1481" y="1167"/>
                    <a:pt x="1481" y="757"/>
                  </a:cubicBezTo>
                  <a:cubicBezTo>
                    <a:pt x="1481" y="348"/>
                    <a:pt x="1166" y="1"/>
                    <a:pt x="7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6105;p60">
              <a:extLst>
                <a:ext uri="{FF2B5EF4-FFF2-40B4-BE49-F238E27FC236}">
                  <a16:creationId xmlns:a16="http://schemas.microsoft.com/office/drawing/2014/main" id="{8EDF0C33-80B0-EC01-C117-08F3026C5D0A}"/>
                </a:ext>
              </a:extLst>
            </p:cNvPr>
            <p:cNvSpPr/>
            <p:nvPr/>
          </p:nvSpPr>
          <p:spPr>
            <a:xfrm>
              <a:off x="-51800200" y="3348575"/>
              <a:ext cx="37025" cy="37025"/>
            </a:xfrm>
            <a:custGeom>
              <a:avLst/>
              <a:gdLst/>
              <a:ahLst/>
              <a:cxnLst/>
              <a:rect l="l" t="t" r="r" b="b"/>
              <a:pathLst>
                <a:path w="1481" h="1481" extrusionOk="0">
                  <a:moveTo>
                    <a:pt x="756" y="0"/>
                  </a:moveTo>
                  <a:cubicBezTo>
                    <a:pt x="347" y="0"/>
                    <a:pt x="0" y="315"/>
                    <a:pt x="0" y="756"/>
                  </a:cubicBezTo>
                  <a:cubicBezTo>
                    <a:pt x="0" y="1166"/>
                    <a:pt x="347" y="1481"/>
                    <a:pt x="756" y="1481"/>
                  </a:cubicBezTo>
                  <a:cubicBezTo>
                    <a:pt x="1166" y="1481"/>
                    <a:pt x="1481" y="1166"/>
                    <a:pt x="1481" y="756"/>
                  </a:cubicBezTo>
                  <a:cubicBezTo>
                    <a:pt x="1481" y="315"/>
                    <a:pt x="1166" y="0"/>
                    <a:pt x="7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6106;p60">
              <a:extLst>
                <a:ext uri="{FF2B5EF4-FFF2-40B4-BE49-F238E27FC236}">
                  <a16:creationId xmlns:a16="http://schemas.microsoft.com/office/drawing/2014/main" id="{9C0AAA13-1B5D-9753-CEAB-C62B075259BE}"/>
                </a:ext>
              </a:extLst>
            </p:cNvPr>
            <p:cNvSpPr/>
            <p:nvPr/>
          </p:nvSpPr>
          <p:spPr>
            <a:xfrm>
              <a:off x="-51800200" y="3423400"/>
              <a:ext cx="37025" cy="37025"/>
            </a:xfrm>
            <a:custGeom>
              <a:avLst/>
              <a:gdLst/>
              <a:ahLst/>
              <a:cxnLst/>
              <a:rect l="l" t="t" r="r" b="b"/>
              <a:pathLst>
                <a:path w="1481" h="1481" extrusionOk="0">
                  <a:moveTo>
                    <a:pt x="756" y="0"/>
                  </a:moveTo>
                  <a:cubicBezTo>
                    <a:pt x="347" y="0"/>
                    <a:pt x="0" y="315"/>
                    <a:pt x="0" y="725"/>
                  </a:cubicBezTo>
                  <a:cubicBezTo>
                    <a:pt x="0" y="1166"/>
                    <a:pt x="347" y="1481"/>
                    <a:pt x="756" y="1481"/>
                  </a:cubicBezTo>
                  <a:cubicBezTo>
                    <a:pt x="1166" y="1481"/>
                    <a:pt x="1481" y="1166"/>
                    <a:pt x="1481" y="725"/>
                  </a:cubicBezTo>
                  <a:cubicBezTo>
                    <a:pt x="1481" y="315"/>
                    <a:pt x="1166" y="0"/>
                    <a:pt x="7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6107;p60">
              <a:extLst>
                <a:ext uri="{FF2B5EF4-FFF2-40B4-BE49-F238E27FC236}">
                  <a16:creationId xmlns:a16="http://schemas.microsoft.com/office/drawing/2014/main" id="{E14CA559-1DF5-E17C-26DB-3D70BA8ECAAE}"/>
                </a:ext>
              </a:extLst>
            </p:cNvPr>
            <p:cNvSpPr/>
            <p:nvPr/>
          </p:nvSpPr>
          <p:spPr>
            <a:xfrm>
              <a:off x="-51875025" y="3208025"/>
              <a:ext cx="111850" cy="131125"/>
            </a:xfrm>
            <a:custGeom>
              <a:avLst/>
              <a:gdLst/>
              <a:ahLst/>
              <a:cxnLst/>
              <a:rect l="l" t="t" r="r" b="b"/>
              <a:pathLst>
                <a:path w="4474" h="5245" extrusionOk="0">
                  <a:moveTo>
                    <a:pt x="1560" y="1"/>
                  </a:moveTo>
                  <a:cubicBezTo>
                    <a:pt x="984" y="1"/>
                    <a:pt x="458" y="155"/>
                    <a:pt x="0" y="424"/>
                  </a:cubicBezTo>
                  <a:lnTo>
                    <a:pt x="0" y="1873"/>
                  </a:lnTo>
                  <a:cubicBezTo>
                    <a:pt x="0" y="3732"/>
                    <a:pt x="1481" y="5244"/>
                    <a:pt x="3340" y="5244"/>
                  </a:cubicBezTo>
                  <a:lnTo>
                    <a:pt x="4096" y="5244"/>
                  </a:lnTo>
                  <a:cubicBezTo>
                    <a:pt x="4285" y="5244"/>
                    <a:pt x="4442" y="5087"/>
                    <a:pt x="4442" y="4898"/>
                  </a:cubicBezTo>
                  <a:lnTo>
                    <a:pt x="4442" y="3165"/>
                  </a:lnTo>
                  <a:cubicBezTo>
                    <a:pt x="4474" y="1590"/>
                    <a:pt x="3371" y="235"/>
                    <a:pt x="1859" y="14"/>
                  </a:cubicBezTo>
                  <a:cubicBezTo>
                    <a:pt x="1758" y="5"/>
                    <a:pt x="1658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6108;p60">
              <a:extLst>
                <a:ext uri="{FF2B5EF4-FFF2-40B4-BE49-F238E27FC236}">
                  <a16:creationId xmlns:a16="http://schemas.microsoft.com/office/drawing/2014/main" id="{A625D673-91D0-22E3-785D-8DC59934E0F9}"/>
                </a:ext>
              </a:extLst>
            </p:cNvPr>
            <p:cNvSpPr/>
            <p:nvPr/>
          </p:nvSpPr>
          <p:spPr>
            <a:xfrm>
              <a:off x="-52005000" y="3469850"/>
              <a:ext cx="38625" cy="56750"/>
            </a:xfrm>
            <a:custGeom>
              <a:avLst/>
              <a:gdLst/>
              <a:ahLst/>
              <a:cxnLst/>
              <a:rect l="l" t="t" r="r" b="b"/>
              <a:pathLst>
                <a:path w="1545" h="2270" extrusionOk="0">
                  <a:moveTo>
                    <a:pt x="757" y="1"/>
                  </a:moveTo>
                  <a:cubicBezTo>
                    <a:pt x="348" y="1"/>
                    <a:pt x="1" y="348"/>
                    <a:pt x="1" y="726"/>
                  </a:cubicBezTo>
                  <a:cubicBezTo>
                    <a:pt x="1" y="852"/>
                    <a:pt x="32" y="915"/>
                    <a:pt x="64" y="1041"/>
                  </a:cubicBezTo>
                  <a:lnTo>
                    <a:pt x="631" y="2175"/>
                  </a:lnTo>
                  <a:cubicBezTo>
                    <a:pt x="663" y="2238"/>
                    <a:pt x="718" y="2269"/>
                    <a:pt x="777" y="2269"/>
                  </a:cubicBezTo>
                  <a:cubicBezTo>
                    <a:pt x="836" y="2269"/>
                    <a:pt x="899" y="2238"/>
                    <a:pt x="946" y="2175"/>
                  </a:cubicBezTo>
                  <a:lnTo>
                    <a:pt x="1450" y="1135"/>
                  </a:lnTo>
                  <a:cubicBezTo>
                    <a:pt x="1482" y="1009"/>
                    <a:pt x="1545" y="883"/>
                    <a:pt x="1545" y="789"/>
                  </a:cubicBezTo>
                  <a:cubicBezTo>
                    <a:pt x="1482" y="348"/>
                    <a:pt x="1135" y="1"/>
                    <a:pt x="7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6109;p60">
              <a:extLst>
                <a:ext uri="{FF2B5EF4-FFF2-40B4-BE49-F238E27FC236}">
                  <a16:creationId xmlns:a16="http://schemas.microsoft.com/office/drawing/2014/main" id="{6AAF1BC7-2FAB-74A0-B492-3288EE383E1D}"/>
                </a:ext>
              </a:extLst>
            </p:cNvPr>
            <p:cNvSpPr/>
            <p:nvPr/>
          </p:nvSpPr>
          <p:spPr>
            <a:xfrm>
              <a:off x="-52005000" y="3423400"/>
              <a:ext cx="37050" cy="37025"/>
            </a:xfrm>
            <a:custGeom>
              <a:avLst/>
              <a:gdLst/>
              <a:ahLst/>
              <a:cxnLst/>
              <a:rect l="l" t="t" r="r" b="b"/>
              <a:pathLst>
                <a:path w="1482" h="1481" extrusionOk="0">
                  <a:moveTo>
                    <a:pt x="757" y="0"/>
                  </a:moveTo>
                  <a:cubicBezTo>
                    <a:pt x="348" y="0"/>
                    <a:pt x="1" y="315"/>
                    <a:pt x="1" y="725"/>
                  </a:cubicBezTo>
                  <a:cubicBezTo>
                    <a:pt x="1" y="1166"/>
                    <a:pt x="348" y="1481"/>
                    <a:pt x="757" y="1481"/>
                  </a:cubicBezTo>
                  <a:cubicBezTo>
                    <a:pt x="1167" y="1481"/>
                    <a:pt x="1482" y="1166"/>
                    <a:pt x="1482" y="725"/>
                  </a:cubicBezTo>
                  <a:cubicBezTo>
                    <a:pt x="1482" y="315"/>
                    <a:pt x="1167" y="0"/>
                    <a:pt x="7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6110;p60">
              <a:extLst>
                <a:ext uri="{FF2B5EF4-FFF2-40B4-BE49-F238E27FC236}">
                  <a16:creationId xmlns:a16="http://schemas.microsoft.com/office/drawing/2014/main" id="{18DA3FF6-2057-8637-4110-09592384B0A3}"/>
                </a:ext>
              </a:extLst>
            </p:cNvPr>
            <p:cNvSpPr/>
            <p:nvPr/>
          </p:nvSpPr>
          <p:spPr>
            <a:xfrm>
              <a:off x="-52005000" y="3385575"/>
              <a:ext cx="37050" cy="37850"/>
            </a:xfrm>
            <a:custGeom>
              <a:avLst/>
              <a:gdLst/>
              <a:ahLst/>
              <a:cxnLst/>
              <a:rect l="l" t="t" r="r" b="b"/>
              <a:pathLst>
                <a:path w="1482" h="1514" extrusionOk="0">
                  <a:moveTo>
                    <a:pt x="757" y="1"/>
                  </a:moveTo>
                  <a:cubicBezTo>
                    <a:pt x="348" y="1"/>
                    <a:pt x="1" y="348"/>
                    <a:pt x="1" y="757"/>
                  </a:cubicBezTo>
                  <a:cubicBezTo>
                    <a:pt x="1" y="1167"/>
                    <a:pt x="348" y="1513"/>
                    <a:pt x="757" y="1513"/>
                  </a:cubicBezTo>
                  <a:cubicBezTo>
                    <a:pt x="1167" y="1513"/>
                    <a:pt x="1482" y="1167"/>
                    <a:pt x="1482" y="757"/>
                  </a:cubicBezTo>
                  <a:cubicBezTo>
                    <a:pt x="1482" y="348"/>
                    <a:pt x="1167" y="1"/>
                    <a:pt x="7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6111;p60">
              <a:extLst>
                <a:ext uri="{FF2B5EF4-FFF2-40B4-BE49-F238E27FC236}">
                  <a16:creationId xmlns:a16="http://schemas.microsoft.com/office/drawing/2014/main" id="{3AA2976F-D9FF-7898-A1DD-56698168CA60}"/>
                </a:ext>
              </a:extLst>
            </p:cNvPr>
            <p:cNvSpPr/>
            <p:nvPr/>
          </p:nvSpPr>
          <p:spPr>
            <a:xfrm>
              <a:off x="-51957725" y="3298150"/>
              <a:ext cx="148100" cy="209550"/>
            </a:xfrm>
            <a:custGeom>
              <a:avLst/>
              <a:gdLst/>
              <a:ahLst/>
              <a:cxnLst/>
              <a:rect l="l" t="t" r="r" b="b"/>
              <a:pathLst>
                <a:path w="5924" h="8382" extrusionOk="0">
                  <a:moveTo>
                    <a:pt x="1449" y="3151"/>
                  </a:moveTo>
                  <a:cubicBezTo>
                    <a:pt x="1639" y="3151"/>
                    <a:pt x="1796" y="3309"/>
                    <a:pt x="1796" y="3498"/>
                  </a:cubicBezTo>
                  <a:cubicBezTo>
                    <a:pt x="1796" y="3719"/>
                    <a:pt x="1639" y="3845"/>
                    <a:pt x="1449" y="3845"/>
                  </a:cubicBezTo>
                  <a:cubicBezTo>
                    <a:pt x="1260" y="3845"/>
                    <a:pt x="1103" y="3719"/>
                    <a:pt x="1103" y="3498"/>
                  </a:cubicBezTo>
                  <a:cubicBezTo>
                    <a:pt x="1103" y="3309"/>
                    <a:pt x="1260" y="3151"/>
                    <a:pt x="1449" y="3151"/>
                  </a:cubicBezTo>
                  <a:close/>
                  <a:moveTo>
                    <a:pt x="4442" y="3183"/>
                  </a:moveTo>
                  <a:cubicBezTo>
                    <a:pt x="4631" y="3183"/>
                    <a:pt x="4789" y="3340"/>
                    <a:pt x="4789" y="3561"/>
                  </a:cubicBezTo>
                  <a:cubicBezTo>
                    <a:pt x="4789" y="3719"/>
                    <a:pt x="4631" y="3908"/>
                    <a:pt x="4442" y="3908"/>
                  </a:cubicBezTo>
                  <a:cubicBezTo>
                    <a:pt x="4253" y="3908"/>
                    <a:pt x="4096" y="3750"/>
                    <a:pt x="4096" y="3561"/>
                  </a:cubicBezTo>
                  <a:cubicBezTo>
                    <a:pt x="4096" y="3340"/>
                    <a:pt x="4253" y="3183"/>
                    <a:pt x="4442" y="3183"/>
                  </a:cubicBezTo>
                  <a:close/>
                  <a:moveTo>
                    <a:pt x="3966" y="5680"/>
                  </a:moveTo>
                  <a:cubicBezTo>
                    <a:pt x="4064" y="5680"/>
                    <a:pt x="4159" y="5719"/>
                    <a:pt x="4222" y="5798"/>
                  </a:cubicBezTo>
                  <a:cubicBezTo>
                    <a:pt x="4411" y="5955"/>
                    <a:pt x="4411" y="6176"/>
                    <a:pt x="4253" y="6302"/>
                  </a:cubicBezTo>
                  <a:cubicBezTo>
                    <a:pt x="3907" y="6648"/>
                    <a:pt x="3434" y="6869"/>
                    <a:pt x="2899" y="6869"/>
                  </a:cubicBezTo>
                  <a:cubicBezTo>
                    <a:pt x="2395" y="6869"/>
                    <a:pt x="1922" y="6648"/>
                    <a:pt x="1607" y="6302"/>
                  </a:cubicBezTo>
                  <a:cubicBezTo>
                    <a:pt x="1449" y="6144"/>
                    <a:pt x="1449" y="5924"/>
                    <a:pt x="1607" y="5798"/>
                  </a:cubicBezTo>
                  <a:cubicBezTo>
                    <a:pt x="1686" y="5719"/>
                    <a:pt x="1788" y="5680"/>
                    <a:pt x="1883" y="5680"/>
                  </a:cubicBezTo>
                  <a:cubicBezTo>
                    <a:pt x="1977" y="5680"/>
                    <a:pt x="2064" y="5719"/>
                    <a:pt x="2111" y="5798"/>
                  </a:cubicBezTo>
                  <a:cubicBezTo>
                    <a:pt x="2332" y="6018"/>
                    <a:pt x="2623" y="6129"/>
                    <a:pt x="2911" y="6129"/>
                  </a:cubicBezTo>
                  <a:cubicBezTo>
                    <a:pt x="3198" y="6129"/>
                    <a:pt x="3482" y="6018"/>
                    <a:pt x="3686" y="5798"/>
                  </a:cubicBezTo>
                  <a:cubicBezTo>
                    <a:pt x="3765" y="5719"/>
                    <a:pt x="3868" y="5680"/>
                    <a:pt x="3966" y="5680"/>
                  </a:cubicBezTo>
                  <a:close/>
                  <a:moveTo>
                    <a:pt x="2993" y="1"/>
                  </a:moveTo>
                  <a:cubicBezTo>
                    <a:pt x="2489" y="1104"/>
                    <a:pt x="1513" y="1923"/>
                    <a:pt x="284" y="2238"/>
                  </a:cubicBezTo>
                  <a:cubicBezTo>
                    <a:pt x="347" y="2395"/>
                    <a:pt x="347" y="2553"/>
                    <a:pt x="347" y="2773"/>
                  </a:cubicBezTo>
                  <a:cubicBezTo>
                    <a:pt x="347" y="3025"/>
                    <a:pt x="284" y="3277"/>
                    <a:pt x="158" y="3498"/>
                  </a:cubicBezTo>
                  <a:cubicBezTo>
                    <a:pt x="284" y="3750"/>
                    <a:pt x="347" y="3971"/>
                    <a:pt x="347" y="4254"/>
                  </a:cubicBezTo>
                  <a:cubicBezTo>
                    <a:pt x="347" y="4538"/>
                    <a:pt x="284" y="4758"/>
                    <a:pt x="158" y="5010"/>
                  </a:cubicBezTo>
                  <a:cubicBezTo>
                    <a:pt x="284" y="5231"/>
                    <a:pt x="347" y="5483"/>
                    <a:pt x="347" y="5735"/>
                  </a:cubicBezTo>
                  <a:cubicBezTo>
                    <a:pt x="347" y="6113"/>
                    <a:pt x="252" y="6428"/>
                    <a:pt x="0" y="6680"/>
                  </a:cubicBezTo>
                  <a:cubicBezTo>
                    <a:pt x="158" y="6900"/>
                    <a:pt x="284" y="7121"/>
                    <a:pt x="315" y="7405"/>
                  </a:cubicBezTo>
                  <a:cubicBezTo>
                    <a:pt x="1040" y="8035"/>
                    <a:pt x="1985" y="8381"/>
                    <a:pt x="2962" y="8381"/>
                  </a:cubicBezTo>
                  <a:cubicBezTo>
                    <a:pt x="3938" y="8381"/>
                    <a:pt x="4852" y="8035"/>
                    <a:pt x="5608" y="7436"/>
                  </a:cubicBezTo>
                  <a:cubicBezTo>
                    <a:pt x="5640" y="7184"/>
                    <a:pt x="5766" y="6932"/>
                    <a:pt x="5923" y="6743"/>
                  </a:cubicBezTo>
                  <a:cubicBezTo>
                    <a:pt x="5671" y="6459"/>
                    <a:pt x="5545" y="6113"/>
                    <a:pt x="5545" y="5798"/>
                  </a:cubicBezTo>
                  <a:cubicBezTo>
                    <a:pt x="5545" y="5483"/>
                    <a:pt x="5640" y="5231"/>
                    <a:pt x="5797" y="5010"/>
                  </a:cubicBezTo>
                  <a:cubicBezTo>
                    <a:pt x="5671" y="4758"/>
                    <a:pt x="5577" y="4538"/>
                    <a:pt x="5577" y="4254"/>
                  </a:cubicBezTo>
                  <a:cubicBezTo>
                    <a:pt x="5577" y="3971"/>
                    <a:pt x="5671" y="3750"/>
                    <a:pt x="5797" y="3498"/>
                  </a:cubicBezTo>
                  <a:cubicBezTo>
                    <a:pt x="5671" y="3277"/>
                    <a:pt x="5577" y="3025"/>
                    <a:pt x="5577" y="2773"/>
                  </a:cubicBezTo>
                  <a:cubicBezTo>
                    <a:pt x="5577" y="2679"/>
                    <a:pt x="5577" y="2553"/>
                    <a:pt x="5640" y="2490"/>
                  </a:cubicBezTo>
                  <a:cubicBezTo>
                    <a:pt x="5640" y="2395"/>
                    <a:pt x="5671" y="2332"/>
                    <a:pt x="5703" y="2238"/>
                  </a:cubicBezTo>
                  <a:cubicBezTo>
                    <a:pt x="4474" y="1923"/>
                    <a:pt x="3497" y="1104"/>
                    <a:pt x="2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6112;p60">
              <a:extLst>
                <a:ext uri="{FF2B5EF4-FFF2-40B4-BE49-F238E27FC236}">
                  <a16:creationId xmlns:a16="http://schemas.microsoft.com/office/drawing/2014/main" id="{26D0EB83-FA1C-2EFD-A0DD-E57BEC588227}"/>
                </a:ext>
              </a:extLst>
            </p:cNvPr>
            <p:cNvSpPr/>
            <p:nvPr/>
          </p:nvSpPr>
          <p:spPr>
            <a:xfrm>
              <a:off x="-52005000" y="3348575"/>
              <a:ext cx="37050" cy="37025"/>
            </a:xfrm>
            <a:custGeom>
              <a:avLst/>
              <a:gdLst/>
              <a:ahLst/>
              <a:cxnLst/>
              <a:rect l="l" t="t" r="r" b="b"/>
              <a:pathLst>
                <a:path w="1482" h="1481" extrusionOk="0">
                  <a:moveTo>
                    <a:pt x="757" y="0"/>
                  </a:moveTo>
                  <a:cubicBezTo>
                    <a:pt x="348" y="0"/>
                    <a:pt x="1" y="315"/>
                    <a:pt x="1" y="756"/>
                  </a:cubicBezTo>
                  <a:cubicBezTo>
                    <a:pt x="1" y="1166"/>
                    <a:pt x="348" y="1481"/>
                    <a:pt x="757" y="1481"/>
                  </a:cubicBezTo>
                  <a:cubicBezTo>
                    <a:pt x="1167" y="1481"/>
                    <a:pt x="1482" y="1166"/>
                    <a:pt x="1482" y="756"/>
                  </a:cubicBezTo>
                  <a:cubicBezTo>
                    <a:pt x="1482" y="315"/>
                    <a:pt x="1167" y="0"/>
                    <a:pt x="7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0" name="Google Shape;6307;p60">
            <a:extLst>
              <a:ext uri="{FF2B5EF4-FFF2-40B4-BE49-F238E27FC236}">
                <a16:creationId xmlns:a16="http://schemas.microsoft.com/office/drawing/2014/main" id="{40490E96-0E41-7532-6849-3D8925B5DFDA}"/>
              </a:ext>
            </a:extLst>
          </p:cNvPr>
          <p:cNvGrpSpPr/>
          <p:nvPr/>
        </p:nvGrpSpPr>
        <p:grpSpPr>
          <a:xfrm>
            <a:off x="2126986" y="4009080"/>
            <a:ext cx="711192" cy="655618"/>
            <a:chOff x="-56396775" y="3199700"/>
            <a:chExt cx="324525" cy="317450"/>
          </a:xfrm>
          <a:solidFill>
            <a:srgbClr val="009900"/>
          </a:solidFill>
        </p:grpSpPr>
        <p:sp>
          <p:nvSpPr>
            <p:cNvPr id="2081" name="Google Shape;6308;p60">
              <a:extLst>
                <a:ext uri="{FF2B5EF4-FFF2-40B4-BE49-F238E27FC236}">
                  <a16:creationId xmlns:a16="http://schemas.microsoft.com/office/drawing/2014/main" id="{2A1F5553-3B4F-C2BA-CF7D-6285B53A71B5}"/>
                </a:ext>
              </a:extLst>
            </p:cNvPr>
            <p:cNvSpPr/>
            <p:nvPr/>
          </p:nvSpPr>
          <p:spPr>
            <a:xfrm>
              <a:off x="-56374725" y="335330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0"/>
                  </a:moveTo>
                  <a:cubicBezTo>
                    <a:pt x="316" y="284"/>
                    <a:pt x="1" y="756"/>
                    <a:pt x="1" y="1292"/>
                  </a:cubicBezTo>
                  <a:cubicBezTo>
                    <a:pt x="1" y="1859"/>
                    <a:pt x="316" y="2332"/>
                    <a:pt x="757" y="2552"/>
                  </a:cubicBezTo>
                  <a:lnTo>
                    <a:pt x="7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6309;p60">
              <a:extLst>
                <a:ext uri="{FF2B5EF4-FFF2-40B4-BE49-F238E27FC236}">
                  <a16:creationId xmlns:a16="http://schemas.microsoft.com/office/drawing/2014/main" id="{1319AD09-E398-E33A-09E4-62153A5DBD33}"/>
                </a:ext>
              </a:extLst>
            </p:cNvPr>
            <p:cNvSpPr/>
            <p:nvPr/>
          </p:nvSpPr>
          <p:spPr>
            <a:xfrm>
              <a:off x="-56333775" y="3199700"/>
              <a:ext cx="198500" cy="73275"/>
            </a:xfrm>
            <a:custGeom>
              <a:avLst/>
              <a:gdLst/>
              <a:ahLst/>
              <a:cxnLst/>
              <a:rect l="l" t="t" r="r" b="b"/>
              <a:pathLst>
                <a:path w="7940" h="2931" extrusionOk="0">
                  <a:moveTo>
                    <a:pt x="2112" y="1"/>
                  </a:moveTo>
                  <a:cubicBezTo>
                    <a:pt x="1292" y="1"/>
                    <a:pt x="536" y="599"/>
                    <a:pt x="347" y="1387"/>
                  </a:cubicBezTo>
                  <a:lnTo>
                    <a:pt x="1" y="2773"/>
                  </a:lnTo>
                  <a:cubicBezTo>
                    <a:pt x="253" y="2868"/>
                    <a:pt x="568" y="2931"/>
                    <a:pt x="977" y="2931"/>
                  </a:cubicBezTo>
                  <a:lnTo>
                    <a:pt x="6963" y="2931"/>
                  </a:lnTo>
                  <a:cubicBezTo>
                    <a:pt x="7341" y="2931"/>
                    <a:pt x="7625" y="2868"/>
                    <a:pt x="7940" y="2773"/>
                  </a:cubicBezTo>
                  <a:lnTo>
                    <a:pt x="7593" y="1387"/>
                  </a:lnTo>
                  <a:cubicBezTo>
                    <a:pt x="7404" y="568"/>
                    <a:pt x="6648" y="1"/>
                    <a:pt x="5829" y="1"/>
                  </a:cubicBezTo>
                  <a:cubicBezTo>
                    <a:pt x="5546" y="1"/>
                    <a:pt x="5262" y="64"/>
                    <a:pt x="4979" y="190"/>
                  </a:cubicBezTo>
                  <a:lnTo>
                    <a:pt x="3970" y="725"/>
                  </a:lnTo>
                  <a:lnTo>
                    <a:pt x="2931" y="190"/>
                  </a:lnTo>
                  <a:cubicBezTo>
                    <a:pt x="2710" y="64"/>
                    <a:pt x="2395" y="1"/>
                    <a:pt x="21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6310;p60">
              <a:extLst>
                <a:ext uri="{FF2B5EF4-FFF2-40B4-BE49-F238E27FC236}">
                  <a16:creationId xmlns:a16="http://schemas.microsoft.com/office/drawing/2014/main" id="{648B0B81-2D54-C224-E08C-584819EA7E85}"/>
                </a:ext>
              </a:extLst>
            </p:cNvPr>
            <p:cNvSpPr/>
            <p:nvPr/>
          </p:nvSpPr>
          <p:spPr>
            <a:xfrm>
              <a:off x="-56396775" y="3273325"/>
              <a:ext cx="324525" cy="58725"/>
            </a:xfrm>
            <a:custGeom>
              <a:avLst/>
              <a:gdLst/>
              <a:ahLst/>
              <a:cxnLst/>
              <a:rect l="l" t="t" r="r" b="b"/>
              <a:pathLst>
                <a:path w="12981" h="2349" extrusionOk="0">
                  <a:moveTo>
                    <a:pt x="905" y="1"/>
                  </a:moveTo>
                  <a:cubicBezTo>
                    <a:pt x="606" y="1"/>
                    <a:pt x="325" y="165"/>
                    <a:pt x="189" y="458"/>
                  </a:cubicBezTo>
                  <a:cubicBezTo>
                    <a:pt x="0" y="836"/>
                    <a:pt x="158" y="1309"/>
                    <a:pt x="536" y="1498"/>
                  </a:cubicBezTo>
                  <a:cubicBezTo>
                    <a:pt x="1292" y="1876"/>
                    <a:pt x="2111" y="2349"/>
                    <a:pt x="3497" y="2349"/>
                  </a:cubicBezTo>
                  <a:lnTo>
                    <a:pt x="9483" y="2349"/>
                  </a:lnTo>
                  <a:cubicBezTo>
                    <a:pt x="10870" y="2349"/>
                    <a:pt x="11689" y="1908"/>
                    <a:pt x="12445" y="1498"/>
                  </a:cubicBezTo>
                  <a:cubicBezTo>
                    <a:pt x="12823" y="1277"/>
                    <a:pt x="12980" y="805"/>
                    <a:pt x="12791" y="458"/>
                  </a:cubicBezTo>
                  <a:cubicBezTo>
                    <a:pt x="12656" y="165"/>
                    <a:pt x="12375" y="1"/>
                    <a:pt x="12076" y="1"/>
                  </a:cubicBezTo>
                  <a:cubicBezTo>
                    <a:pt x="11958" y="1"/>
                    <a:pt x="11836" y="27"/>
                    <a:pt x="11720" y="80"/>
                  </a:cubicBezTo>
                  <a:cubicBezTo>
                    <a:pt x="10964" y="458"/>
                    <a:pt x="10460" y="773"/>
                    <a:pt x="9483" y="773"/>
                  </a:cubicBezTo>
                  <a:lnTo>
                    <a:pt x="3497" y="773"/>
                  </a:lnTo>
                  <a:cubicBezTo>
                    <a:pt x="2521" y="773"/>
                    <a:pt x="1985" y="490"/>
                    <a:pt x="1261" y="80"/>
                  </a:cubicBezTo>
                  <a:cubicBezTo>
                    <a:pt x="1144" y="27"/>
                    <a:pt x="1023" y="1"/>
                    <a:pt x="9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6311;p60">
              <a:extLst>
                <a:ext uri="{FF2B5EF4-FFF2-40B4-BE49-F238E27FC236}">
                  <a16:creationId xmlns:a16="http://schemas.microsoft.com/office/drawing/2014/main" id="{D969D9BF-9FB8-D98E-D112-5B098B0AA728}"/>
                </a:ext>
              </a:extLst>
            </p:cNvPr>
            <p:cNvSpPr/>
            <p:nvPr/>
          </p:nvSpPr>
          <p:spPr>
            <a:xfrm>
              <a:off x="-56336925" y="3346200"/>
              <a:ext cx="204800" cy="78800"/>
            </a:xfrm>
            <a:custGeom>
              <a:avLst/>
              <a:gdLst/>
              <a:ahLst/>
              <a:cxnLst/>
              <a:rect l="l" t="t" r="r" b="b"/>
              <a:pathLst>
                <a:path w="8192" h="3152" extrusionOk="0">
                  <a:moveTo>
                    <a:pt x="2584" y="883"/>
                  </a:moveTo>
                  <a:cubicBezTo>
                    <a:pt x="2805" y="883"/>
                    <a:pt x="2962" y="1040"/>
                    <a:pt x="2962" y="1229"/>
                  </a:cubicBezTo>
                  <a:cubicBezTo>
                    <a:pt x="2962" y="1418"/>
                    <a:pt x="2836" y="1576"/>
                    <a:pt x="2584" y="1576"/>
                  </a:cubicBezTo>
                  <a:cubicBezTo>
                    <a:pt x="2395" y="1576"/>
                    <a:pt x="2238" y="1418"/>
                    <a:pt x="2238" y="1229"/>
                  </a:cubicBezTo>
                  <a:cubicBezTo>
                    <a:pt x="2238" y="1040"/>
                    <a:pt x="2395" y="883"/>
                    <a:pt x="2584" y="883"/>
                  </a:cubicBezTo>
                  <a:close/>
                  <a:moveTo>
                    <a:pt x="5577" y="883"/>
                  </a:moveTo>
                  <a:cubicBezTo>
                    <a:pt x="5798" y="883"/>
                    <a:pt x="5955" y="1040"/>
                    <a:pt x="5955" y="1229"/>
                  </a:cubicBezTo>
                  <a:cubicBezTo>
                    <a:pt x="5955" y="1418"/>
                    <a:pt x="5798" y="1576"/>
                    <a:pt x="5577" y="1576"/>
                  </a:cubicBezTo>
                  <a:cubicBezTo>
                    <a:pt x="5388" y="1576"/>
                    <a:pt x="5231" y="1418"/>
                    <a:pt x="5231" y="1229"/>
                  </a:cubicBezTo>
                  <a:cubicBezTo>
                    <a:pt x="5231" y="1040"/>
                    <a:pt x="5388" y="883"/>
                    <a:pt x="5577" y="883"/>
                  </a:cubicBezTo>
                  <a:close/>
                  <a:moveTo>
                    <a:pt x="1" y="1"/>
                  </a:moveTo>
                  <a:lnTo>
                    <a:pt x="1" y="2679"/>
                  </a:lnTo>
                  <a:cubicBezTo>
                    <a:pt x="1" y="2836"/>
                    <a:pt x="1" y="2994"/>
                    <a:pt x="32" y="3151"/>
                  </a:cubicBezTo>
                  <a:lnTo>
                    <a:pt x="3970" y="1576"/>
                  </a:lnTo>
                  <a:cubicBezTo>
                    <a:pt x="4018" y="1560"/>
                    <a:pt x="4065" y="1552"/>
                    <a:pt x="4112" y="1552"/>
                  </a:cubicBezTo>
                  <a:cubicBezTo>
                    <a:pt x="4159" y="1552"/>
                    <a:pt x="4207" y="1560"/>
                    <a:pt x="4254" y="1576"/>
                  </a:cubicBezTo>
                  <a:lnTo>
                    <a:pt x="8161" y="3151"/>
                  </a:lnTo>
                  <a:cubicBezTo>
                    <a:pt x="8192" y="2962"/>
                    <a:pt x="8192" y="2710"/>
                    <a:pt x="8192" y="2521"/>
                  </a:cubicBezTo>
                  <a:lnTo>
                    <a:pt x="8192" y="1"/>
                  </a:lnTo>
                  <a:cubicBezTo>
                    <a:pt x="7877" y="95"/>
                    <a:pt x="7467" y="127"/>
                    <a:pt x="7089" y="127"/>
                  </a:cubicBezTo>
                  <a:lnTo>
                    <a:pt x="1103" y="127"/>
                  </a:lnTo>
                  <a:cubicBezTo>
                    <a:pt x="694" y="127"/>
                    <a:pt x="316" y="95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6312;p60">
              <a:extLst>
                <a:ext uri="{FF2B5EF4-FFF2-40B4-BE49-F238E27FC236}">
                  <a16:creationId xmlns:a16="http://schemas.microsoft.com/office/drawing/2014/main" id="{67B06B70-52E8-1DD4-7493-9F50D72E09DC}"/>
                </a:ext>
              </a:extLst>
            </p:cNvPr>
            <p:cNvSpPr/>
            <p:nvPr/>
          </p:nvSpPr>
          <p:spPr>
            <a:xfrm>
              <a:off x="-56332200" y="3406850"/>
              <a:ext cx="193775" cy="110300"/>
            </a:xfrm>
            <a:custGeom>
              <a:avLst/>
              <a:gdLst/>
              <a:ahLst/>
              <a:cxnLst/>
              <a:rect l="l" t="t" r="r" b="b"/>
              <a:pathLst>
                <a:path w="7751" h="4412" extrusionOk="0">
                  <a:moveTo>
                    <a:pt x="3907" y="1"/>
                  </a:moveTo>
                  <a:lnTo>
                    <a:pt x="1" y="1513"/>
                  </a:lnTo>
                  <a:cubicBezTo>
                    <a:pt x="190" y="2237"/>
                    <a:pt x="599" y="2868"/>
                    <a:pt x="1135" y="3340"/>
                  </a:cubicBezTo>
                  <a:cubicBezTo>
                    <a:pt x="1891" y="4033"/>
                    <a:pt x="2868" y="4411"/>
                    <a:pt x="3907" y="4411"/>
                  </a:cubicBezTo>
                  <a:lnTo>
                    <a:pt x="4285" y="4411"/>
                  </a:lnTo>
                  <a:cubicBezTo>
                    <a:pt x="5924" y="4254"/>
                    <a:pt x="7247" y="3057"/>
                    <a:pt x="7751" y="1513"/>
                  </a:cubicBezTo>
                  <a:lnTo>
                    <a:pt x="39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6313;p60">
              <a:extLst>
                <a:ext uri="{FF2B5EF4-FFF2-40B4-BE49-F238E27FC236}">
                  <a16:creationId xmlns:a16="http://schemas.microsoft.com/office/drawing/2014/main" id="{08726776-8B11-7F71-45DE-200FCE7092B3}"/>
                </a:ext>
              </a:extLst>
            </p:cNvPr>
            <p:cNvSpPr/>
            <p:nvPr/>
          </p:nvSpPr>
          <p:spPr>
            <a:xfrm>
              <a:off x="-56113225" y="3354075"/>
              <a:ext cx="18125" cy="64625"/>
            </a:xfrm>
            <a:custGeom>
              <a:avLst/>
              <a:gdLst/>
              <a:ahLst/>
              <a:cxnLst/>
              <a:rect l="l" t="t" r="r" b="b"/>
              <a:pathLst>
                <a:path w="725" h="2585" extrusionOk="0">
                  <a:moveTo>
                    <a:pt x="0" y="1"/>
                  </a:moveTo>
                  <a:lnTo>
                    <a:pt x="0" y="2584"/>
                  </a:lnTo>
                  <a:cubicBezTo>
                    <a:pt x="410" y="2332"/>
                    <a:pt x="725" y="1828"/>
                    <a:pt x="725" y="1261"/>
                  </a:cubicBezTo>
                  <a:cubicBezTo>
                    <a:pt x="725" y="725"/>
                    <a:pt x="473" y="25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7" name="CuadroTexto 2086">
            <a:extLst>
              <a:ext uri="{FF2B5EF4-FFF2-40B4-BE49-F238E27FC236}">
                <a16:creationId xmlns:a16="http://schemas.microsoft.com/office/drawing/2014/main" id="{9CE2B34F-A9BB-B408-0234-21CBC5A64167}"/>
              </a:ext>
            </a:extLst>
          </p:cNvPr>
          <p:cNvSpPr txBox="1"/>
          <p:nvPr/>
        </p:nvSpPr>
        <p:spPr>
          <a:xfrm>
            <a:off x="6255171" y="2308251"/>
            <a:ext cx="2510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Work Sans Light" pitchFamily="2" charset="0"/>
              </a:rPr>
              <a:t>Formación a la medida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FC82244-C009-1795-486D-0D34134C5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8" y="6060949"/>
            <a:ext cx="2573601" cy="7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74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1FEF253-53C4-B5FA-07C7-0B039B14F52F}"/>
              </a:ext>
            </a:extLst>
          </p:cNvPr>
          <p:cNvSpPr txBox="1"/>
          <p:nvPr/>
        </p:nvSpPr>
        <p:spPr>
          <a:xfrm>
            <a:off x="3197506" y="164633"/>
            <a:ext cx="808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4000" b="1" dirty="0">
                <a:solidFill>
                  <a:srgbClr val="39A300"/>
                </a:solidFill>
                <a:latin typeface="Work Sans Light" pitchFamily="2" charset="0"/>
              </a:rPr>
              <a:t>Rubros Financiables</a:t>
            </a:r>
            <a:endParaRPr lang="es-CO" sz="4000" b="1" dirty="0">
              <a:solidFill>
                <a:srgbClr val="39A300"/>
              </a:solidFill>
              <a:latin typeface="Work Sans Light" pitchFamily="2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A70226-028C-4AE4-A117-4A92EDA5B89C}"/>
              </a:ext>
            </a:extLst>
          </p:cNvPr>
          <p:cNvSpPr txBox="1"/>
          <p:nvPr/>
        </p:nvSpPr>
        <p:spPr>
          <a:xfrm>
            <a:off x="716164" y="2189592"/>
            <a:ext cx="1827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latin typeface="Work Sans Light" pitchFamily="2" charset="0"/>
              </a:rPr>
              <a:t>Honorarios </a:t>
            </a:r>
          </a:p>
          <a:p>
            <a:r>
              <a:rPr lang="es-CO" b="1" dirty="0">
                <a:latin typeface="Work Sans Light" pitchFamily="2" charset="0"/>
              </a:rPr>
              <a:t>capacitadores</a:t>
            </a:r>
          </a:p>
        </p:txBody>
      </p:sp>
      <p:pic>
        <p:nvPicPr>
          <p:cNvPr id="3074" name="Picture 2" descr="instructor ">
            <a:extLst>
              <a:ext uri="{FF2B5EF4-FFF2-40B4-BE49-F238E27FC236}">
                <a16:creationId xmlns:a16="http://schemas.microsoft.com/office/drawing/2014/main" id="{C7F8AF66-3A18-8561-8E07-76873A1FA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45" y="2855195"/>
            <a:ext cx="712377" cy="71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1410B596-A38F-8EA5-186E-12F01BCE9447}"/>
              </a:ext>
            </a:extLst>
          </p:cNvPr>
          <p:cNvSpPr/>
          <p:nvPr/>
        </p:nvSpPr>
        <p:spPr>
          <a:xfrm>
            <a:off x="2446774" y="2801472"/>
            <a:ext cx="383934" cy="197824"/>
          </a:xfrm>
          <a:prstGeom prst="rightArrow">
            <a:avLst/>
          </a:prstGeom>
          <a:solidFill>
            <a:srgbClr val="38AA00"/>
          </a:solidFill>
          <a:ln>
            <a:solidFill>
              <a:srgbClr val="38A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Work Sans Light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9BC523E-D44E-74A6-63A0-0010EFD382B6}"/>
              </a:ext>
            </a:extLst>
          </p:cNvPr>
          <p:cNvSpPr txBox="1"/>
          <p:nvPr/>
        </p:nvSpPr>
        <p:spPr>
          <a:xfrm>
            <a:off x="6307162" y="2328889"/>
            <a:ext cx="18278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Work Sans Light" pitchFamily="2" charset="0"/>
              </a:rPr>
              <a:t>Alojamiento, manutención y transporte</a:t>
            </a:r>
            <a:endParaRPr lang="es-CO" b="1" dirty="0">
              <a:latin typeface="Work Sans Light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EBE00B0-F950-D97A-AF39-78FF9110CB3A}"/>
              </a:ext>
            </a:extLst>
          </p:cNvPr>
          <p:cNvSpPr txBox="1"/>
          <p:nvPr/>
        </p:nvSpPr>
        <p:spPr>
          <a:xfrm>
            <a:off x="8471318" y="2387744"/>
            <a:ext cx="28114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latin typeface="Work Sans Light" pitchFamily="2" charset="0"/>
              </a:rPr>
              <a:t>* Capacitadores</a:t>
            </a:r>
          </a:p>
          <a:p>
            <a:r>
              <a:rPr lang="es-CO" sz="1400" dirty="0">
                <a:latin typeface="Work Sans Light" pitchFamily="2" charset="0"/>
              </a:rPr>
              <a:t> </a:t>
            </a:r>
          </a:p>
          <a:p>
            <a:r>
              <a:rPr lang="es-CO" sz="1400" dirty="0">
                <a:latin typeface="Work Sans Light" pitchFamily="2" charset="0"/>
              </a:rPr>
              <a:t>* Beneficiarios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B1BE69AE-2271-F5EA-C3F3-45CE0733ACE4}"/>
              </a:ext>
            </a:extLst>
          </p:cNvPr>
          <p:cNvSpPr/>
          <p:nvPr/>
        </p:nvSpPr>
        <p:spPr>
          <a:xfrm>
            <a:off x="7889369" y="2627392"/>
            <a:ext cx="383934" cy="197824"/>
          </a:xfrm>
          <a:prstGeom prst="rightArrow">
            <a:avLst/>
          </a:prstGeom>
          <a:solidFill>
            <a:srgbClr val="38AA00"/>
          </a:solidFill>
          <a:ln>
            <a:solidFill>
              <a:srgbClr val="38A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Work Sans Light" pitchFamily="2" charset="0"/>
            </a:endParaRPr>
          </a:p>
        </p:txBody>
      </p:sp>
      <p:pic>
        <p:nvPicPr>
          <p:cNvPr id="3076" name="Picture 4" descr="hotel ">
            <a:extLst>
              <a:ext uri="{FF2B5EF4-FFF2-40B4-BE49-F238E27FC236}">
                <a16:creationId xmlns:a16="http://schemas.microsoft.com/office/drawing/2014/main" id="{67B7BC40-2C9D-8A13-803B-8FA17E79D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935" y="2284261"/>
            <a:ext cx="750813" cy="75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ransporte público ">
            <a:extLst>
              <a:ext uri="{FF2B5EF4-FFF2-40B4-BE49-F238E27FC236}">
                <a16:creationId xmlns:a16="http://schemas.microsoft.com/office/drawing/2014/main" id="{4F4D4F7E-4E27-816E-1557-31BEC32F0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596" y="2445398"/>
            <a:ext cx="770021" cy="77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FC30298-B2C6-2E30-957B-3AEF4A21AEA5}"/>
              </a:ext>
            </a:extLst>
          </p:cNvPr>
          <p:cNvSpPr txBox="1"/>
          <p:nvPr/>
        </p:nvSpPr>
        <p:spPr>
          <a:xfrm>
            <a:off x="716164" y="3881651"/>
            <a:ext cx="1827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latin typeface="Work Sans Light" pitchFamily="2" charset="0"/>
              </a:rPr>
              <a:t>Tiquetes </a:t>
            </a:r>
          </a:p>
          <a:p>
            <a:r>
              <a:rPr lang="es-CO" b="1" dirty="0">
                <a:latin typeface="Work Sans Light" pitchFamily="2" charset="0"/>
              </a:rPr>
              <a:t>Aéreos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2412D0F-9012-AFF3-85C2-AF36317EC550}"/>
              </a:ext>
            </a:extLst>
          </p:cNvPr>
          <p:cNvSpPr txBox="1"/>
          <p:nvPr/>
        </p:nvSpPr>
        <p:spPr>
          <a:xfrm>
            <a:off x="3022214" y="4100395"/>
            <a:ext cx="2811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latin typeface="Work Sans Light" pitchFamily="2" charset="0"/>
              </a:rPr>
              <a:t>Nacionales e Internacionales</a:t>
            </a:r>
          </a:p>
          <a:p>
            <a:r>
              <a:rPr lang="es-CO" sz="1400" dirty="0">
                <a:latin typeface="Work Sans Light" pitchFamily="2" charset="0"/>
              </a:rPr>
              <a:t>Para capacitadores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07A68D02-1EA6-C8F0-50D2-E5079EC389CD}"/>
              </a:ext>
            </a:extLst>
          </p:cNvPr>
          <p:cNvSpPr/>
          <p:nvPr/>
        </p:nvSpPr>
        <p:spPr>
          <a:xfrm>
            <a:off x="2447722" y="4284272"/>
            <a:ext cx="383934" cy="197824"/>
          </a:xfrm>
          <a:prstGeom prst="rightArrow">
            <a:avLst/>
          </a:prstGeom>
          <a:solidFill>
            <a:srgbClr val="38AA00"/>
          </a:solidFill>
          <a:ln>
            <a:solidFill>
              <a:srgbClr val="38A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Work Sans Light" pitchFamily="2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F01373E-23D7-1CE8-68BF-DE3ADC0725E7}"/>
              </a:ext>
            </a:extLst>
          </p:cNvPr>
          <p:cNvSpPr txBox="1"/>
          <p:nvPr/>
        </p:nvSpPr>
        <p:spPr>
          <a:xfrm>
            <a:off x="6307162" y="3802978"/>
            <a:ext cx="1827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latin typeface="Work Sans Light" pitchFamily="2" charset="0"/>
              </a:rPr>
              <a:t>Traducción </a:t>
            </a:r>
          </a:p>
          <a:p>
            <a:r>
              <a:rPr lang="es-CO" b="1" dirty="0">
                <a:latin typeface="Work Sans Light" pitchFamily="2" charset="0"/>
              </a:rPr>
              <a:t>Simultanea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94BAF51-DBB8-788D-4FB9-573463F6CE3B}"/>
              </a:ext>
            </a:extLst>
          </p:cNvPr>
          <p:cNvSpPr txBox="1"/>
          <p:nvPr/>
        </p:nvSpPr>
        <p:spPr>
          <a:xfrm>
            <a:off x="8471318" y="4141325"/>
            <a:ext cx="2811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latin typeface="Work Sans Light" pitchFamily="2" charset="0"/>
              </a:rPr>
              <a:t>Nacionales e Internacionales</a:t>
            </a:r>
          </a:p>
          <a:p>
            <a:r>
              <a:rPr lang="es-CO" sz="1400" dirty="0">
                <a:latin typeface="Work Sans Light" pitchFamily="2" charset="0"/>
              </a:rPr>
              <a:t>Para capacitadores</a:t>
            </a:r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00411A58-3330-3AFF-C0D2-8AB17F61F936}"/>
              </a:ext>
            </a:extLst>
          </p:cNvPr>
          <p:cNvSpPr/>
          <p:nvPr/>
        </p:nvSpPr>
        <p:spPr>
          <a:xfrm>
            <a:off x="7889369" y="4291013"/>
            <a:ext cx="383934" cy="197824"/>
          </a:xfrm>
          <a:prstGeom prst="rightArrow">
            <a:avLst/>
          </a:prstGeom>
          <a:solidFill>
            <a:srgbClr val="38AA00"/>
          </a:solidFill>
          <a:ln>
            <a:solidFill>
              <a:srgbClr val="38A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Work Sans Light" pitchFamily="2" charset="0"/>
            </a:endParaRPr>
          </a:p>
        </p:txBody>
      </p:sp>
      <p:pic>
        <p:nvPicPr>
          <p:cNvPr id="3082" name="Picture 10" descr="boletos de avión ">
            <a:extLst>
              <a:ext uri="{FF2B5EF4-FFF2-40B4-BE49-F238E27FC236}">
                <a16:creationId xmlns:a16="http://schemas.microsoft.com/office/drawing/2014/main" id="{6F7864D1-D2D3-D675-5BD3-48901182F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160" y="4351569"/>
            <a:ext cx="468622" cy="46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raducción ">
            <a:extLst>
              <a:ext uri="{FF2B5EF4-FFF2-40B4-BE49-F238E27FC236}">
                <a16:creationId xmlns:a16="http://schemas.microsoft.com/office/drawing/2014/main" id="{3DE509D3-AFE5-487E-4272-73FC2D277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784" y="4411745"/>
            <a:ext cx="538534" cy="53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63F624D2-3B1C-6E0F-6795-37245B6438FD}"/>
              </a:ext>
            </a:extLst>
          </p:cNvPr>
          <p:cNvSpPr txBox="1"/>
          <p:nvPr/>
        </p:nvSpPr>
        <p:spPr>
          <a:xfrm>
            <a:off x="715630" y="5065068"/>
            <a:ext cx="15972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latin typeface="Work Sans Light" pitchFamily="2" charset="0"/>
              </a:rPr>
              <a:t>Material pedagógico para la Formación</a:t>
            </a:r>
          </a:p>
        </p:txBody>
      </p:sp>
      <p:pic>
        <p:nvPicPr>
          <p:cNvPr id="3086" name="Picture 14" descr="libro magico ">
            <a:extLst>
              <a:ext uri="{FF2B5EF4-FFF2-40B4-BE49-F238E27FC236}">
                <a16:creationId xmlns:a16="http://schemas.microsoft.com/office/drawing/2014/main" id="{8C5A2DB8-41F4-69BA-1EF1-95E799E6B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521" y="5063956"/>
            <a:ext cx="669629" cy="66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lecha: a la derecha 22">
            <a:extLst>
              <a:ext uri="{FF2B5EF4-FFF2-40B4-BE49-F238E27FC236}">
                <a16:creationId xmlns:a16="http://schemas.microsoft.com/office/drawing/2014/main" id="{F1E113B0-C9AA-2234-1E3B-28B40C3CFAE9}"/>
              </a:ext>
            </a:extLst>
          </p:cNvPr>
          <p:cNvSpPr/>
          <p:nvPr/>
        </p:nvSpPr>
        <p:spPr>
          <a:xfrm>
            <a:off x="2461764" y="5394051"/>
            <a:ext cx="383934" cy="197824"/>
          </a:xfrm>
          <a:prstGeom prst="rightArrow">
            <a:avLst/>
          </a:prstGeom>
          <a:solidFill>
            <a:srgbClr val="38AA00"/>
          </a:solidFill>
          <a:ln>
            <a:solidFill>
              <a:srgbClr val="38A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Work Sans Light" pitchFamily="2" charset="0"/>
            </a:endParaRPr>
          </a:p>
        </p:txBody>
      </p:sp>
      <p:pic>
        <p:nvPicPr>
          <p:cNvPr id="3088" name="Picture 16" descr="exportar ">
            <a:extLst>
              <a:ext uri="{FF2B5EF4-FFF2-40B4-BE49-F238E27FC236}">
                <a16:creationId xmlns:a16="http://schemas.microsoft.com/office/drawing/2014/main" id="{3548031F-0C46-17AA-F600-BF45A3941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924" y="5404995"/>
            <a:ext cx="669630" cy="66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E78DD4B1-4883-104F-7E35-F45169B04B61}"/>
              </a:ext>
            </a:extLst>
          </p:cNvPr>
          <p:cNvSpPr txBox="1"/>
          <p:nvPr/>
        </p:nvSpPr>
        <p:spPr>
          <a:xfrm>
            <a:off x="6301178" y="5362334"/>
            <a:ext cx="1332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latin typeface="Work Sans Light" pitchFamily="2" charset="0"/>
              </a:rPr>
              <a:t>Insumos para la formación práctica</a:t>
            </a:r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D4990659-14C9-0F78-5F4C-AEAEFCD6CF23}"/>
              </a:ext>
            </a:extLst>
          </p:cNvPr>
          <p:cNvSpPr/>
          <p:nvPr/>
        </p:nvSpPr>
        <p:spPr>
          <a:xfrm>
            <a:off x="7889369" y="5705417"/>
            <a:ext cx="383934" cy="197824"/>
          </a:xfrm>
          <a:prstGeom prst="rightArrow">
            <a:avLst/>
          </a:prstGeom>
          <a:solidFill>
            <a:srgbClr val="38AA00"/>
          </a:solidFill>
          <a:ln>
            <a:solidFill>
              <a:srgbClr val="38A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Work Sans Light" pitchFamily="2" charset="0"/>
            </a:endParaRPr>
          </a:p>
        </p:txBody>
      </p:sp>
      <p:pic>
        <p:nvPicPr>
          <p:cNvPr id="41" name="Imagen 40" descr="Logotipo&#10;&#10;Descripción generada automáticamente">
            <a:extLst>
              <a:ext uri="{FF2B5EF4-FFF2-40B4-BE49-F238E27FC236}">
                <a16:creationId xmlns:a16="http://schemas.microsoft.com/office/drawing/2014/main" id="{95AE28F0-3506-7CD8-0456-230A9B08F4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80665" y="295337"/>
            <a:ext cx="894321" cy="894321"/>
          </a:xfrm>
          <a:prstGeom prst="rect">
            <a:avLst/>
          </a:prstGeom>
        </p:spPr>
      </p:pic>
      <p:sp>
        <p:nvSpPr>
          <p:cNvPr id="3072" name="CuadroTexto 3071">
            <a:extLst>
              <a:ext uri="{FF2B5EF4-FFF2-40B4-BE49-F238E27FC236}">
                <a16:creationId xmlns:a16="http://schemas.microsoft.com/office/drawing/2014/main" id="{5C1FAFB2-E304-8588-6E19-6ABEA4301034}"/>
              </a:ext>
            </a:extLst>
          </p:cNvPr>
          <p:cNvSpPr txBox="1"/>
          <p:nvPr/>
        </p:nvSpPr>
        <p:spPr>
          <a:xfrm>
            <a:off x="3011710" y="2209355"/>
            <a:ext cx="281143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dirty="0">
                <a:latin typeface="Work Sans Light" pitchFamily="2" charset="0"/>
              </a:rPr>
              <a:t>* Con Experiencia en Labores y Saberes</a:t>
            </a:r>
          </a:p>
          <a:p>
            <a:r>
              <a:rPr lang="es-CO" sz="1400" dirty="0">
                <a:latin typeface="Work Sans Light" pitchFamily="2" charset="0"/>
              </a:rPr>
              <a:t>* Con Formación académica (Nacional e Internacional)</a:t>
            </a:r>
          </a:p>
          <a:p>
            <a:r>
              <a:rPr lang="es-CO" sz="1400" dirty="0">
                <a:latin typeface="Work Sans Light" pitchFamily="2" charset="0"/>
              </a:rPr>
              <a:t>*Promotor de la comunidad</a:t>
            </a:r>
          </a:p>
          <a:p>
            <a:r>
              <a:rPr lang="es-CO" sz="1400" dirty="0">
                <a:latin typeface="Work Sans Light" pitchFamily="2" charset="0"/>
              </a:rPr>
              <a:t>* Lideres Mundiales y Nacionales</a:t>
            </a:r>
          </a:p>
        </p:txBody>
      </p:sp>
      <p:sp>
        <p:nvSpPr>
          <p:cNvPr id="3073" name="CuadroTexto 3072">
            <a:extLst>
              <a:ext uri="{FF2B5EF4-FFF2-40B4-BE49-F238E27FC236}">
                <a16:creationId xmlns:a16="http://schemas.microsoft.com/office/drawing/2014/main" id="{745C151D-380A-8410-676A-848131DCF5A9}"/>
              </a:ext>
            </a:extLst>
          </p:cNvPr>
          <p:cNvSpPr txBox="1"/>
          <p:nvPr/>
        </p:nvSpPr>
        <p:spPr>
          <a:xfrm>
            <a:off x="473037" y="1336566"/>
            <a:ext cx="11718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38AA00"/>
                </a:solidFill>
                <a:latin typeface="Work Sans Light" pitchFamily="2" charset="0"/>
              </a:rPr>
              <a:t>Rubros financiables con cofinanciación SENA y con contrapartida del </a:t>
            </a:r>
            <a:r>
              <a:rPr lang="es-ES" sz="2400" b="1" dirty="0" err="1">
                <a:solidFill>
                  <a:srgbClr val="38AA00"/>
                </a:solidFill>
                <a:latin typeface="Work Sans Light" pitchFamily="2" charset="0"/>
              </a:rPr>
              <a:t>conviniente</a:t>
            </a:r>
            <a:endParaRPr lang="es-ES" sz="2400" b="1" dirty="0">
              <a:solidFill>
                <a:srgbClr val="38AA00"/>
              </a:solidFill>
              <a:latin typeface="Work Sans Light" pitchFamily="2" charset="0"/>
            </a:endParaRPr>
          </a:p>
        </p:txBody>
      </p:sp>
      <p:pic>
        <p:nvPicPr>
          <p:cNvPr id="1026" name="Picture 2" descr="Dibujo de Barra de pan pintado por hiba en Dibujos.net el día 28-04-13 a  las 05:12:49. Imprime, pinta o colorea tus propios dibujos!">
            <a:extLst>
              <a:ext uri="{FF2B5EF4-FFF2-40B4-BE49-F238E27FC236}">
                <a16:creationId xmlns:a16="http://schemas.microsoft.com/office/drawing/2014/main" id="{75025001-8C79-2E4B-B7FD-B53F22A60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087" y="5542012"/>
            <a:ext cx="669631" cy="52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53CBA64-4475-A067-45D8-DF2A58C4F5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89163" y="6066644"/>
            <a:ext cx="2573601" cy="7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71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87DB710-01A3-DDC1-0084-ABB72E7A5995}"/>
              </a:ext>
            </a:extLst>
          </p:cNvPr>
          <p:cNvSpPr txBox="1"/>
          <p:nvPr/>
        </p:nvSpPr>
        <p:spPr>
          <a:xfrm>
            <a:off x="391634" y="1438845"/>
            <a:ext cx="1827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latin typeface="Work Sans Light" pitchFamily="2" charset="0"/>
              </a:rPr>
              <a:t>Alquiler de salones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F7BDB05-19D0-14BE-A243-863F979AB075}"/>
              </a:ext>
            </a:extLst>
          </p:cNvPr>
          <p:cNvSpPr txBox="1"/>
          <p:nvPr/>
        </p:nvSpPr>
        <p:spPr>
          <a:xfrm>
            <a:off x="2516219" y="1638558"/>
            <a:ext cx="28114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latin typeface="Work Sans Light" pitchFamily="2" charset="0"/>
              </a:rPr>
              <a:t>Salones, espacios físicos y/o herramientas tecnológicas y conectividad</a:t>
            </a:r>
            <a:endParaRPr lang="es-CO" sz="1400" dirty="0">
              <a:latin typeface="Work Sans Light" pitchFamily="2" charset="0"/>
            </a:endParaRP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4B64E6EC-162C-3A7B-92D8-3BE23CE7F119}"/>
              </a:ext>
            </a:extLst>
          </p:cNvPr>
          <p:cNvSpPr/>
          <p:nvPr/>
        </p:nvSpPr>
        <p:spPr>
          <a:xfrm>
            <a:off x="1900730" y="1904495"/>
            <a:ext cx="383934" cy="197824"/>
          </a:xfrm>
          <a:prstGeom prst="rightArrow">
            <a:avLst/>
          </a:prstGeom>
          <a:solidFill>
            <a:srgbClr val="38AA00"/>
          </a:solidFill>
          <a:ln>
            <a:solidFill>
              <a:srgbClr val="38A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Work Sans Light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1ACD0A-79B8-1FDE-C687-7BC74FA06682}"/>
              </a:ext>
            </a:extLst>
          </p:cNvPr>
          <p:cNvSpPr txBox="1"/>
          <p:nvPr/>
        </p:nvSpPr>
        <p:spPr>
          <a:xfrm>
            <a:off x="5779839" y="1619455"/>
            <a:ext cx="1827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latin typeface="Work Sans Light" pitchFamily="2" charset="0"/>
              </a:rPr>
              <a:t>Equipos especializados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BCC0FE1-4828-5F64-9F7F-FF68DE11D2B4}"/>
              </a:ext>
            </a:extLst>
          </p:cNvPr>
          <p:cNvSpPr txBox="1"/>
          <p:nvPr/>
        </p:nvSpPr>
        <p:spPr>
          <a:xfrm>
            <a:off x="8385398" y="1511866"/>
            <a:ext cx="281143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latin typeface="Work Sans Light" pitchFamily="2" charset="0"/>
              </a:rPr>
              <a:t>para realizar las prácticas en las acciones de formación, incluido su transporte y seguros.</a:t>
            </a:r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C9691AC6-2A5C-8B0F-FEF2-00B5D73D270B}"/>
              </a:ext>
            </a:extLst>
          </p:cNvPr>
          <p:cNvSpPr/>
          <p:nvPr/>
        </p:nvSpPr>
        <p:spPr>
          <a:xfrm>
            <a:off x="7804555" y="1829463"/>
            <a:ext cx="383934" cy="197824"/>
          </a:xfrm>
          <a:prstGeom prst="rightArrow">
            <a:avLst/>
          </a:prstGeom>
          <a:solidFill>
            <a:srgbClr val="38AA00"/>
          </a:solidFill>
          <a:ln>
            <a:solidFill>
              <a:srgbClr val="38A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Work Sans Light" pitchFamily="2" charset="0"/>
            </a:endParaRPr>
          </a:p>
        </p:txBody>
      </p:sp>
      <p:pic>
        <p:nvPicPr>
          <p:cNvPr id="5122" name="Picture 2" descr="salón de clases ">
            <a:extLst>
              <a:ext uri="{FF2B5EF4-FFF2-40B4-BE49-F238E27FC236}">
                <a16:creationId xmlns:a16="http://schemas.microsoft.com/office/drawing/2014/main" id="{AE35E9FD-AF0A-660D-A32C-18989597F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33" y="202362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ransportador ">
            <a:extLst>
              <a:ext uri="{FF2B5EF4-FFF2-40B4-BE49-F238E27FC236}">
                <a16:creationId xmlns:a16="http://schemas.microsoft.com/office/drawing/2014/main" id="{95180DD5-BE77-AB65-A8D8-85DBBE4CA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478" y="1487062"/>
            <a:ext cx="806116" cy="80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2C93A64C-2743-6D45-3271-19A55EE1745F}"/>
              </a:ext>
            </a:extLst>
          </p:cNvPr>
          <p:cNvSpPr txBox="1"/>
          <p:nvPr/>
        </p:nvSpPr>
        <p:spPr>
          <a:xfrm>
            <a:off x="393863" y="2909033"/>
            <a:ext cx="1299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latin typeface="Work Sans Light" pitchFamily="2" charset="0"/>
              </a:rPr>
              <a:t>Pólizas de seguro </a:t>
            </a:r>
          </a:p>
        </p:txBody>
      </p:sp>
      <p:sp>
        <p:nvSpPr>
          <p:cNvPr id="21" name="Flecha: a la derecha 20">
            <a:extLst>
              <a:ext uri="{FF2B5EF4-FFF2-40B4-BE49-F238E27FC236}">
                <a16:creationId xmlns:a16="http://schemas.microsoft.com/office/drawing/2014/main" id="{C36271F9-E7F8-DA44-3973-39FBB4FFD85C}"/>
              </a:ext>
            </a:extLst>
          </p:cNvPr>
          <p:cNvSpPr/>
          <p:nvPr/>
        </p:nvSpPr>
        <p:spPr>
          <a:xfrm>
            <a:off x="1892445" y="3145084"/>
            <a:ext cx="383934" cy="217606"/>
          </a:xfrm>
          <a:prstGeom prst="rightArrow">
            <a:avLst/>
          </a:prstGeom>
          <a:solidFill>
            <a:srgbClr val="38AA00"/>
          </a:solidFill>
          <a:ln>
            <a:solidFill>
              <a:srgbClr val="38A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Work Sans Light" pitchFamily="2" charset="0"/>
            </a:endParaRPr>
          </a:p>
        </p:txBody>
      </p:sp>
      <p:pic>
        <p:nvPicPr>
          <p:cNvPr id="23" name="Picture 2" descr="transferencia de conocimiento ">
            <a:extLst>
              <a:ext uri="{FF2B5EF4-FFF2-40B4-BE49-F238E27FC236}">
                <a16:creationId xmlns:a16="http://schemas.microsoft.com/office/drawing/2014/main" id="{6149B21E-4AF5-ACEB-0886-70D7B40EE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510" y="3054790"/>
            <a:ext cx="687954" cy="68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7609AC63-7894-90A8-4831-43824D7D53D2}"/>
              </a:ext>
            </a:extLst>
          </p:cNvPr>
          <p:cNvSpPr txBox="1"/>
          <p:nvPr/>
        </p:nvSpPr>
        <p:spPr>
          <a:xfrm>
            <a:off x="5779839" y="2995260"/>
            <a:ext cx="18278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latin typeface="Work Sans Light" pitchFamily="2" charset="0"/>
              </a:rPr>
              <a:t>Transferencia de Conocimiento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10D8CB1-00BF-F130-F01C-DB57484F84A1}"/>
              </a:ext>
            </a:extLst>
          </p:cNvPr>
          <p:cNvSpPr txBox="1"/>
          <p:nvPr/>
        </p:nvSpPr>
        <p:spPr>
          <a:xfrm>
            <a:off x="8385398" y="3118627"/>
            <a:ext cx="281143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latin typeface="Work Sans Light" pitchFamily="2" charset="0"/>
              </a:rPr>
              <a:t>Mínimo el </a:t>
            </a:r>
            <a:r>
              <a:rPr lang="es-ES" sz="1400" b="1" dirty="0">
                <a:latin typeface="Work Sans Light" pitchFamily="2" charset="0"/>
              </a:rPr>
              <a:t>1% </a:t>
            </a:r>
            <a:r>
              <a:rPr lang="es-ES" sz="1400" dirty="0">
                <a:latin typeface="Work Sans Light" pitchFamily="2" charset="0"/>
              </a:rPr>
              <a:t>del valor total de las acciones de formación del proyecto</a:t>
            </a:r>
          </a:p>
        </p:txBody>
      </p:sp>
      <p:sp>
        <p:nvSpPr>
          <p:cNvPr id="26" name="Flecha: a la derecha 25">
            <a:extLst>
              <a:ext uri="{FF2B5EF4-FFF2-40B4-BE49-F238E27FC236}">
                <a16:creationId xmlns:a16="http://schemas.microsoft.com/office/drawing/2014/main" id="{F591CA3C-6A3D-B57A-AD94-72DF5DCDE2EF}"/>
              </a:ext>
            </a:extLst>
          </p:cNvPr>
          <p:cNvSpPr/>
          <p:nvPr/>
        </p:nvSpPr>
        <p:spPr>
          <a:xfrm>
            <a:off x="7806594" y="3264105"/>
            <a:ext cx="383934" cy="197824"/>
          </a:xfrm>
          <a:prstGeom prst="rightArrow">
            <a:avLst/>
          </a:prstGeom>
          <a:solidFill>
            <a:srgbClr val="38AA00"/>
          </a:solidFill>
          <a:ln>
            <a:solidFill>
              <a:srgbClr val="38A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Work Sans Light" pitchFamily="2" charset="0"/>
            </a:endParaRPr>
          </a:p>
        </p:txBody>
      </p:sp>
      <p:pic>
        <p:nvPicPr>
          <p:cNvPr id="5128" name="Picture 8" descr="proteger ">
            <a:extLst>
              <a:ext uri="{FF2B5EF4-FFF2-40B4-BE49-F238E27FC236}">
                <a16:creationId xmlns:a16="http://schemas.microsoft.com/office/drawing/2014/main" id="{F3467515-967D-F31A-3920-39BFD517F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318" y="2898308"/>
            <a:ext cx="703691" cy="70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15AF0E83-70F5-A539-2C90-86B98898CA0D}"/>
              </a:ext>
            </a:extLst>
          </p:cNvPr>
          <p:cNvSpPr txBox="1"/>
          <p:nvPr/>
        </p:nvSpPr>
        <p:spPr>
          <a:xfrm>
            <a:off x="391634" y="4021086"/>
            <a:ext cx="1827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b="1" dirty="0">
                <a:latin typeface="Work Sans Light" pitchFamily="2" charset="0"/>
              </a:rPr>
              <a:t>Gastos de operación</a:t>
            </a:r>
          </a:p>
        </p:txBody>
      </p:sp>
      <p:sp>
        <p:nvSpPr>
          <p:cNvPr id="29" name="Flecha: a la derecha 28">
            <a:extLst>
              <a:ext uri="{FF2B5EF4-FFF2-40B4-BE49-F238E27FC236}">
                <a16:creationId xmlns:a16="http://schemas.microsoft.com/office/drawing/2014/main" id="{75C5D988-52A6-DA7E-6AFD-35B4847FAACA}"/>
              </a:ext>
            </a:extLst>
          </p:cNvPr>
          <p:cNvSpPr/>
          <p:nvPr/>
        </p:nvSpPr>
        <p:spPr>
          <a:xfrm>
            <a:off x="1892445" y="4403956"/>
            <a:ext cx="383934" cy="217606"/>
          </a:xfrm>
          <a:prstGeom prst="rightArrow">
            <a:avLst/>
          </a:prstGeom>
          <a:solidFill>
            <a:srgbClr val="38AA00"/>
          </a:solidFill>
          <a:ln>
            <a:solidFill>
              <a:srgbClr val="38A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Work Sans Light" pitchFamily="2" charset="0"/>
            </a:endParaRPr>
          </a:p>
        </p:txBody>
      </p:sp>
      <p:pic>
        <p:nvPicPr>
          <p:cNvPr id="31" name="Picture 2" descr="Negocios y finanzas ">
            <a:extLst>
              <a:ext uri="{FF2B5EF4-FFF2-40B4-BE49-F238E27FC236}">
                <a16:creationId xmlns:a16="http://schemas.microsoft.com/office/drawing/2014/main" id="{7B0BF042-E808-3EB3-8323-B281A53E2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86" y="4619764"/>
            <a:ext cx="58477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720A68D0-35FD-04B5-C81A-7E18D85683A1}"/>
              </a:ext>
            </a:extLst>
          </p:cNvPr>
          <p:cNvSpPr txBox="1"/>
          <p:nvPr/>
        </p:nvSpPr>
        <p:spPr>
          <a:xfrm>
            <a:off x="2524504" y="4148051"/>
            <a:ext cx="24291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400" dirty="0">
                <a:solidFill>
                  <a:srgbClr val="232323"/>
                </a:solidFill>
                <a:latin typeface="Work Sans Light" pitchFamily="2" charset="0"/>
                <a:cs typeface="Arial"/>
              </a:rPr>
              <a:t>Máximo el </a:t>
            </a:r>
            <a:r>
              <a:rPr lang="es-ES" sz="1400" b="1" dirty="0">
                <a:solidFill>
                  <a:srgbClr val="232323"/>
                </a:solidFill>
                <a:latin typeface="Work Sans Light" pitchFamily="2" charset="0"/>
                <a:cs typeface="Arial"/>
              </a:rPr>
              <a:t>20% </a:t>
            </a:r>
            <a:r>
              <a:rPr lang="es-ES" sz="1400" dirty="0">
                <a:solidFill>
                  <a:srgbClr val="232323"/>
                </a:solidFill>
                <a:latin typeface="Work Sans Light" pitchFamily="2" charset="0"/>
                <a:cs typeface="Arial"/>
              </a:rPr>
              <a:t>de valor de las acciones de formación del proyecto</a:t>
            </a:r>
            <a:endParaRPr lang="es-CO" sz="1400" dirty="0">
              <a:latin typeface="Work Sans Light" pitchFamily="2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E6F5C68-FE04-17CC-76A5-D4361DD46437}"/>
              </a:ext>
            </a:extLst>
          </p:cNvPr>
          <p:cNvSpPr txBox="1"/>
          <p:nvPr/>
        </p:nvSpPr>
        <p:spPr>
          <a:xfrm>
            <a:off x="5779839" y="4181224"/>
            <a:ext cx="20880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O" b="1" dirty="0">
                <a:latin typeface="Work Sans Light" pitchFamily="2" charset="0"/>
              </a:rPr>
              <a:t>Formación virtual   </a:t>
            </a:r>
            <a:endParaRPr lang="es-ES" b="1" dirty="0">
              <a:latin typeface="Work Sans Light" pitchFamily="2" charset="0"/>
            </a:endParaRPr>
          </a:p>
          <a:p>
            <a:pPr lvl="0" algn="just"/>
            <a:r>
              <a:rPr lang="es-CO" b="1" dirty="0">
                <a:latin typeface="Work Sans Light" pitchFamily="2" charset="0"/>
              </a:rPr>
              <a:t>Formación internacional</a:t>
            </a:r>
            <a:r>
              <a:rPr lang="es-ES" b="1" dirty="0">
                <a:latin typeface="Work Sans Light" pitchFamily="2" charset="0"/>
              </a:rPr>
              <a:t> </a:t>
            </a:r>
            <a:r>
              <a:rPr lang="es-ES" b="1" dirty="0">
                <a:latin typeface="Work Sans Light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5130" name="Picture 10" descr="videollamada ">
            <a:extLst>
              <a:ext uri="{FF2B5EF4-FFF2-40B4-BE49-F238E27FC236}">
                <a16:creationId xmlns:a16="http://schemas.microsoft.com/office/drawing/2014/main" id="{AB29DC11-1BF0-6AFD-EA14-3D9541804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037" y="4168371"/>
            <a:ext cx="610937" cy="61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acuerdo ">
            <a:extLst>
              <a:ext uri="{FF2B5EF4-FFF2-40B4-BE49-F238E27FC236}">
                <a16:creationId xmlns:a16="http://schemas.microsoft.com/office/drawing/2014/main" id="{C357F018-4AB2-F628-AAA9-F5A2F8F43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918" y="4120906"/>
            <a:ext cx="701455" cy="70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lecha: a la derecha 33">
            <a:extLst>
              <a:ext uri="{FF2B5EF4-FFF2-40B4-BE49-F238E27FC236}">
                <a16:creationId xmlns:a16="http://schemas.microsoft.com/office/drawing/2014/main" id="{3AF56A9A-A25F-00F5-8577-DCE166E140D4}"/>
              </a:ext>
            </a:extLst>
          </p:cNvPr>
          <p:cNvSpPr/>
          <p:nvPr/>
        </p:nvSpPr>
        <p:spPr>
          <a:xfrm>
            <a:off x="7804555" y="4343676"/>
            <a:ext cx="383934" cy="197824"/>
          </a:xfrm>
          <a:prstGeom prst="rightArrow">
            <a:avLst/>
          </a:prstGeom>
          <a:solidFill>
            <a:srgbClr val="38AA00"/>
          </a:solidFill>
          <a:ln>
            <a:solidFill>
              <a:srgbClr val="38A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Work Sans Light" pitchFamily="2" charset="0"/>
            </a:endParaRPr>
          </a:p>
        </p:txBody>
      </p:sp>
      <p:pic>
        <p:nvPicPr>
          <p:cNvPr id="44" name="Imagen 43" descr="Logotipo&#10;&#10;Descripción generada automáticamente">
            <a:extLst>
              <a:ext uri="{FF2B5EF4-FFF2-40B4-BE49-F238E27FC236}">
                <a16:creationId xmlns:a16="http://schemas.microsoft.com/office/drawing/2014/main" id="{CA81AF44-28EA-EA50-7435-593E1608F0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0665" y="295337"/>
            <a:ext cx="894321" cy="89432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37F8FB8-782A-9409-4DF0-061D928049FB}"/>
              </a:ext>
            </a:extLst>
          </p:cNvPr>
          <p:cNvSpPr txBox="1"/>
          <p:nvPr/>
        </p:nvSpPr>
        <p:spPr>
          <a:xfrm>
            <a:off x="3197506" y="164633"/>
            <a:ext cx="808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4000" b="1" dirty="0">
                <a:solidFill>
                  <a:srgbClr val="39A300"/>
                </a:solidFill>
                <a:latin typeface="Work Sans Light" pitchFamily="2" charset="0"/>
              </a:rPr>
              <a:t>Rubros Financiables</a:t>
            </a:r>
            <a:endParaRPr lang="es-CO" sz="4000" b="1" dirty="0">
              <a:solidFill>
                <a:srgbClr val="39A300"/>
              </a:solidFill>
              <a:latin typeface="Work Sans Light" pitchFamily="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FAECA8E-909C-5962-DA8A-9744165E65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38" y="6060949"/>
            <a:ext cx="2573601" cy="7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54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D173111C-1DE2-3DB1-8B2C-5AC8484BF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665" y="255581"/>
            <a:ext cx="894321" cy="894321"/>
          </a:xfrm>
          <a:prstGeom prst="rect">
            <a:avLst/>
          </a:prstGeom>
        </p:spPr>
      </p:pic>
      <p:sp>
        <p:nvSpPr>
          <p:cNvPr id="3" name="object 5">
            <a:extLst>
              <a:ext uri="{FF2B5EF4-FFF2-40B4-BE49-F238E27FC236}">
                <a16:creationId xmlns:a16="http://schemas.microsoft.com/office/drawing/2014/main" id="{F64664B9-07E1-548A-7B39-4D1C19AA0BD4}"/>
              </a:ext>
            </a:extLst>
          </p:cNvPr>
          <p:cNvSpPr txBox="1">
            <a:spLocks/>
          </p:cNvSpPr>
          <p:nvPr/>
        </p:nvSpPr>
        <p:spPr>
          <a:xfrm>
            <a:off x="2292723" y="204046"/>
            <a:ext cx="8533022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ES" sz="4000" b="1" dirty="0">
                <a:solidFill>
                  <a:srgbClr val="39A300"/>
                </a:solidFill>
                <a:latin typeface="Work Sans Light" pitchFamily="2" charset="0"/>
                <a:ea typeface="+mn-ea"/>
                <a:cs typeface="+mn-cs"/>
              </a:rPr>
              <a:t>Gastos de operación del proyecto</a:t>
            </a: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9B970A04-AAB8-9323-A10B-9AE242460276}"/>
              </a:ext>
            </a:extLst>
          </p:cNvPr>
          <p:cNvSpPr txBox="1"/>
          <p:nvPr/>
        </p:nvSpPr>
        <p:spPr>
          <a:xfrm>
            <a:off x="7050506" y="1548119"/>
            <a:ext cx="4724479" cy="170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78" marR="504812" indent="-287013" algn="just">
              <a:spcBef>
                <a:spcPts val="100"/>
              </a:spcBef>
              <a:buClr>
                <a:srgbClr val="39A900"/>
              </a:buClr>
              <a:buFont typeface="Wingdings"/>
              <a:buChar char=""/>
              <a:tabLst>
                <a:tab pos="299713" algn="l"/>
              </a:tabLst>
            </a:pPr>
            <a:r>
              <a:rPr lang="es-ES" sz="2500" dirty="0">
                <a:solidFill>
                  <a:srgbClr val="232323"/>
                </a:solidFill>
                <a:latin typeface="Work Sans Light" pitchFamily="2" charset="0"/>
                <a:cs typeface="Arial"/>
              </a:rPr>
              <a:t>Corresponderán a máximo el </a:t>
            </a:r>
            <a:r>
              <a:rPr lang="es-ES" sz="3500" b="1" dirty="0">
                <a:solidFill>
                  <a:schemeClr val="accent6"/>
                </a:solidFill>
                <a:latin typeface="Work Sans Light" pitchFamily="2" charset="0"/>
                <a:cs typeface="Arial"/>
              </a:rPr>
              <a:t>20% </a:t>
            </a:r>
            <a:r>
              <a:rPr lang="es-ES" sz="2500" dirty="0">
                <a:solidFill>
                  <a:srgbClr val="232323"/>
                </a:solidFill>
                <a:latin typeface="Work Sans Light" pitchFamily="2" charset="0"/>
                <a:cs typeface="Arial"/>
              </a:rPr>
              <a:t>del valor de las acciones de formación del proyecto.</a:t>
            </a:r>
            <a:endParaRPr lang="es-ES" sz="2500" dirty="0">
              <a:latin typeface="Work Sans Light" pitchFamily="2" charset="0"/>
              <a:cs typeface="Arial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31E983C7-EDCC-04FF-5FC1-D1B97AD889CE}"/>
              </a:ext>
            </a:extLst>
          </p:cNvPr>
          <p:cNvSpPr txBox="1"/>
          <p:nvPr/>
        </p:nvSpPr>
        <p:spPr>
          <a:xfrm>
            <a:off x="5369876" y="3601398"/>
            <a:ext cx="4942053" cy="22518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4812" algn="just">
              <a:spcBef>
                <a:spcPts val="100"/>
              </a:spcBef>
              <a:buClr>
                <a:srgbClr val="39A900"/>
              </a:buClr>
              <a:tabLst>
                <a:tab pos="299713" algn="l"/>
              </a:tabLst>
            </a:pPr>
            <a:r>
              <a:rPr lang="es-ES" sz="2500" dirty="0">
                <a:solidFill>
                  <a:srgbClr val="232323"/>
                </a:solidFill>
                <a:latin typeface="Work Sans Light" pitchFamily="2" charset="0"/>
                <a:cs typeface="Arial"/>
              </a:rPr>
              <a:t>Incluye: </a:t>
            </a:r>
          </a:p>
          <a:p>
            <a:pPr marL="299078" marR="504812" indent="-287013" algn="just">
              <a:spcBef>
                <a:spcPts val="100"/>
              </a:spcBef>
              <a:buClr>
                <a:srgbClr val="39A900"/>
              </a:buClr>
              <a:buFont typeface="Wingdings"/>
              <a:buChar char=""/>
              <a:tabLst>
                <a:tab pos="299713" algn="l"/>
              </a:tabLst>
            </a:pPr>
            <a:r>
              <a:rPr lang="es-ES" sz="2500" dirty="0">
                <a:solidFill>
                  <a:srgbClr val="232323"/>
                </a:solidFill>
                <a:latin typeface="Work Sans Light" pitchFamily="2" charset="0"/>
                <a:cs typeface="Arial"/>
              </a:rPr>
              <a:t>Equipo de apoyo a la ejecución del proyecto</a:t>
            </a:r>
          </a:p>
          <a:p>
            <a:pPr marL="299078" marR="504812" indent="-287013" algn="just">
              <a:spcBef>
                <a:spcPts val="100"/>
              </a:spcBef>
              <a:buClr>
                <a:srgbClr val="39A900"/>
              </a:buClr>
              <a:buFont typeface="Wingdings"/>
              <a:buChar char=""/>
              <a:tabLst>
                <a:tab pos="299713" algn="l"/>
              </a:tabLst>
            </a:pPr>
            <a:r>
              <a:rPr lang="es-ES" sz="2500" dirty="0">
                <a:solidFill>
                  <a:srgbClr val="232323"/>
                </a:solidFill>
                <a:latin typeface="Work Sans Light" pitchFamily="2" charset="0"/>
                <a:cs typeface="Arial"/>
              </a:rPr>
              <a:t>Gastos de operación del mismo.</a:t>
            </a:r>
          </a:p>
          <a:p>
            <a:pPr marL="299078" marR="504812" indent="-287013" algn="just">
              <a:spcBef>
                <a:spcPts val="100"/>
              </a:spcBef>
              <a:buClr>
                <a:srgbClr val="39A900"/>
              </a:buClr>
              <a:buFont typeface="Wingdings"/>
              <a:buChar char=""/>
              <a:tabLst>
                <a:tab pos="299713" algn="l"/>
              </a:tabLst>
            </a:pPr>
            <a:endParaRPr lang="es-ES" dirty="0">
              <a:latin typeface="Work Sans Light" pitchFamily="2" charset="0"/>
              <a:cs typeface="Arial"/>
            </a:endParaRPr>
          </a:p>
        </p:txBody>
      </p:sp>
      <p:pic>
        <p:nvPicPr>
          <p:cNvPr id="1026" name="Picture 2" descr="Negocios y finanzas ">
            <a:extLst>
              <a:ext uri="{FF2B5EF4-FFF2-40B4-BE49-F238E27FC236}">
                <a16:creationId xmlns:a16="http://schemas.microsoft.com/office/drawing/2014/main" id="{48DCBE5E-F89C-0B5F-98A0-7CF7E111E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501" y="1899553"/>
            <a:ext cx="900752" cy="90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jecución ">
            <a:extLst>
              <a:ext uri="{FF2B5EF4-FFF2-40B4-BE49-F238E27FC236}">
                <a16:creationId xmlns:a16="http://schemas.microsoft.com/office/drawing/2014/main" id="{BBCECB3F-4993-E14D-BDF6-CC9FCCB9E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426" y="3917582"/>
            <a:ext cx="982639" cy="98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oto gratuita vista lateral mujeres trabajando al aire libre">
            <a:extLst>
              <a:ext uri="{FF2B5EF4-FFF2-40B4-BE49-F238E27FC236}">
                <a16:creationId xmlns:a16="http://schemas.microsoft.com/office/drawing/2014/main" id="{BC0374F7-6B17-CB47-4D98-B398DA8EA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9" y="1869204"/>
            <a:ext cx="4930969" cy="32846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0D75E4B-E353-36FE-3543-BD4A800846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38" y="6060949"/>
            <a:ext cx="2573601" cy="7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06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n 43" descr="Logotipo&#10;&#10;Descripción generada automáticamente">
            <a:extLst>
              <a:ext uri="{FF2B5EF4-FFF2-40B4-BE49-F238E27FC236}">
                <a16:creationId xmlns:a16="http://schemas.microsoft.com/office/drawing/2014/main" id="{CA81AF44-28EA-EA50-7435-593E1608F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665" y="295337"/>
            <a:ext cx="894321" cy="89432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37F8FB8-782A-9409-4DF0-061D928049FB}"/>
              </a:ext>
            </a:extLst>
          </p:cNvPr>
          <p:cNvSpPr txBox="1"/>
          <p:nvPr/>
        </p:nvSpPr>
        <p:spPr>
          <a:xfrm>
            <a:off x="3197506" y="164633"/>
            <a:ext cx="808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4000" b="1" dirty="0">
                <a:solidFill>
                  <a:srgbClr val="39A300"/>
                </a:solidFill>
                <a:latin typeface="Work Sans Light" pitchFamily="2" charset="0"/>
              </a:rPr>
              <a:t>Ejemplos de Canastos</a:t>
            </a:r>
            <a:endParaRPr lang="es-CO" sz="4000" b="1" dirty="0">
              <a:solidFill>
                <a:srgbClr val="39A300"/>
              </a:solidFill>
              <a:latin typeface="Work Sans Light" pitchFamily="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FAECA8E-909C-5962-DA8A-9744165E6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8" y="6060949"/>
            <a:ext cx="2573601" cy="762086"/>
          </a:xfrm>
          <a:prstGeom prst="rect">
            <a:avLst/>
          </a:prstGeom>
        </p:spPr>
      </p:pic>
      <p:pic>
        <p:nvPicPr>
          <p:cNvPr id="1026" name="Picture 2" descr="cesta de huevos ">
            <a:extLst>
              <a:ext uri="{FF2B5EF4-FFF2-40B4-BE49-F238E27FC236}">
                <a16:creationId xmlns:a16="http://schemas.microsoft.com/office/drawing/2014/main" id="{7A00E91D-5768-DE39-4160-D22BDE956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60" y="1455614"/>
            <a:ext cx="1042182" cy="104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86515CA-B5D6-DA75-67F6-3BC13F6AA8AC}"/>
              </a:ext>
            </a:extLst>
          </p:cNvPr>
          <p:cNvSpPr txBox="1"/>
          <p:nvPr/>
        </p:nvSpPr>
        <p:spPr>
          <a:xfrm>
            <a:off x="4083768" y="876918"/>
            <a:ext cx="562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38AA00"/>
                </a:solidFill>
                <a:latin typeface="Work Sans Light" pitchFamily="2" charset="0"/>
              </a:rPr>
              <a:t>Conferencia 60 Beneficiarios 4 horas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D5335B1-4C33-327F-08FF-0A2F5B01BC0F}"/>
              </a:ext>
            </a:extLst>
          </p:cNvPr>
          <p:cNvSpPr/>
          <p:nvPr/>
        </p:nvSpPr>
        <p:spPr>
          <a:xfrm>
            <a:off x="222231" y="2330410"/>
            <a:ext cx="27350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Work Sans Light" pitchFamily="2" charset="0"/>
              </a:rPr>
              <a:t>Conferencia</a:t>
            </a:r>
            <a:endParaRPr lang="es-E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8B952C1-DB47-24B2-46C4-8DBC47D22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2287" y="1404937"/>
            <a:ext cx="7926423" cy="528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n 43" descr="Logotipo&#10;&#10;Descripción generada automáticamente">
            <a:extLst>
              <a:ext uri="{FF2B5EF4-FFF2-40B4-BE49-F238E27FC236}">
                <a16:creationId xmlns:a16="http://schemas.microsoft.com/office/drawing/2014/main" id="{CA81AF44-28EA-EA50-7435-593E1608F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665" y="295337"/>
            <a:ext cx="894321" cy="89432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37F8FB8-782A-9409-4DF0-061D928049FB}"/>
              </a:ext>
            </a:extLst>
          </p:cNvPr>
          <p:cNvSpPr txBox="1"/>
          <p:nvPr/>
        </p:nvSpPr>
        <p:spPr>
          <a:xfrm>
            <a:off x="3197506" y="164633"/>
            <a:ext cx="8085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4000" b="1" dirty="0">
                <a:solidFill>
                  <a:srgbClr val="39A300"/>
                </a:solidFill>
                <a:latin typeface="Work Sans Light" pitchFamily="2" charset="0"/>
              </a:rPr>
              <a:t>Ejemplos de Canastos</a:t>
            </a:r>
            <a:endParaRPr lang="es-CO" sz="4000" b="1" dirty="0">
              <a:solidFill>
                <a:srgbClr val="39A300"/>
              </a:solidFill>
              <a:latin typeface="Work Sans Light" pitchFamily="2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FAECA8E-909C-5962-DA8A-9744165E6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8" y="6060949"/>
            <a:ext cx="2573601" cy="7620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7228417-E672-FF30-8639-582D81AA2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6945" y="1539289"/>
            <a:ext cx="7335012" cy="5016345"/>
          </a:xfrm>
          <a:prstGeom prst="rect">
            <a:avLst/>
          </a:prstGeom>
        </p:spPr>
      </p:pic>
      <p:pic>
        <p:nvPicPr>
          <p:cNvPr id="1026" name="Picture 2" descr="cesta de huevos ">
            <a:extLst>
              <a:ext uri="{FF2B5EF4-FFF2-40B4-BE49-F238E27FC236}">
                <a16:creationId xmlns:a16="http://schemas.microsoft.com/office/drawing/2014/main" id="{7A00E91D-5768-DE39-4160-D22BDE956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60" y="1455614"/>
            <a:ext cx="1042182" cy="104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86515CA-B5D6-DA75-67F6-3BC13F6AA8AC}"/>
              </a:ext>
            </a:extLst>
          </p:cNvPr>
          <p:cNvSpPr txBox="1"/>
          <p:nvPr/>
        </p:nvSpPr>
        <p:spPr>
          <a:xfrm>
            <a:off x="2522252" y="895141"/>
            <a:ext cx="8460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38AA00"/>
                </a:solidFill>
                <a:latin typeface="Work Sans Light" pitchFamily="2" charset="0"/>
              </a:rPr>
              <a:t>Taller 16 horas para 30 Beneficiarios en 4 días continuos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D5335B1-4C33-327F-08FF-0A2F5B01BC0F}"/>
              </a:ext>
            </a:extLst>
          </p:cNvPr>
          <p:cNvSpPr/>
          <p:nvPr/>
        </p:nvSpPr>
        <p:spPr>
          <a:xfrm>
            <a:off x="610155" y="2330410"/>
            <a:ext cx="1959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Work Sans Light" pitchFamily="2" charset="0"/>
              </a:rPr>
              <a:t>Taller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633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1FEF253-53C4-B5FA-07C7-0B039B14F52F}"/>
              </a:ext>
            </a:extLst>
          </p:cNvPr>
          <p:cNvSpPr txBox="1"/>
          <p:nvPr/>
        </p:nvSpPr>
        <p:spPr>
          <a:xfrm>
            <a:off x="269823" y="78229"/>
            <a:ext cx="108932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" sz="5000" b="1" dirty="0">
                <a:solidFill>
                  <a:srgbClr val="39A300"/>
                </a:solidFill>
                <a:latin typeface="Work Sans Light" pitchFamily="2" charset="0"/>
              </a:rPr>
              <a:t>Transferencia de Conocimiento</a:t>
            </a:r>
            <a:endParaRPr lang="es-ES" sz="5000" b="1" dirty="0">
              <a:solidFill>
                <a:srgbClr val="39A300"/>
              </a:solidFill>
              <a:latin typeface="Work Sans Light" pitchFamily="2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40D8A6-BB1B-2E00-E118-8E2FB0820694}"/>
              </a:ext>
            </a:extLst>
          </p:cNvPr>
          <p:cNvSpPr txBox="1"/>
          <p:nvPr/>
        </p:nvSpPr>
        <p:spPr>
          <a:xfrm>
            <a:off x="269823" y="1512542"/>
            <a:ext cx="8484433" cy="5096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3" indent="-285743" algn="just"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chemeClr val="accent6"/>
                </a:solidFill>
                <a:latin typeface="Work San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Número de beneficiarios:	</a:t>
            </a:r>
            <a:r>
              <a:rPr lang="es-ES" dirty="0">
                <a:solidFill>
                  <a:srgbClr val="000000"/>
                </a:solidFill>
                <a:latin typeface="Work San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Mínimo el tres por ciento </a:t>
            </a:r>
            <a:r>
              <a:rPr lang="es-ES" sz="2500" b="1" dirty="0">
                <a:solidFill>
                  <a:schemeClr val="accent6"/>
                </a:solidFill>
                <a:latin typeface="Work San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3%</a:t>
            </a:r>
            <a:r>
              <a:rPr lang="es-ES" dirty="0">
                <a:solidFill>
                  <a:srgbClr val="000000"/>
                </a:solidFill>
                <a:latin typeface="Work San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 del 						total de los beneficiarios del proyecto. </a:t>
            </a:r>
          </a:p>
          <a:p>
            <a:pPr algn="just">
              <a:spcAft>
                <a:spcPts val="1067"/>
              </a:spcAft>
            </a:pPr>
            <a:endParaRPr lang="es-ES" dirty="0">
              <a:latin typeface="Work Sans Ligh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189" indent="-457189" algn="just"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chemeClr val="accent6"/>
                </a:solidFill>
                <a:latin typeface="Work Sans Light" pitchFamily="2" charset="0"/>
                <a:cs typeface="Calibri" panose="020F0502020204030204" pitchFamily="34" charset="0"/>
              </a:rPr>
              <a:t>Presupuesto: 	</a:t>
            </a:r>
          </a:p>
          <a:p>
            <a:pPr marL="3200320" lvl="6" indent="-457189" algn="just"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Work Sans Light" pitchFamily="2" charset="0"/>
                <a:cs typeface="Calibri" panose="020F0502020204030204" pitchFamily="34" charset="0"/>
              </a:rPr>
              <a:t>Mínimo el uno por ciento </a:t>
            </a:r>
            <a:r>
              <a:rPr lang="es-ES" sz="2500" b="1" dirty="0">
                <a:solidFill>
                  <a:schemeClr val="accent6"/>
                </a:solidFill>
                <a:latin typeface="Work Sans Light" pitchFamily="2" charset="0"/>
                <a:cs typeface="Calibri" panose="020F0502020204030204" pitchFamily="34" charset="0"/>
              </a:rPr>
              <a:t>1% </a:t>
            </a:r>
            <a:r>
              <a:rPr lang="es-ES" dirty="0">
                <a:solidFill>
                  <a:srgbClr val="000000"/>
                </a:solidFill>
                <a:latin typeface="Work Sans Light" pitchFamily="2" charset="0"/>
                <a:cs typeface="Calibri" panose="020F0502020204030204" pitchFamily="34" charset="0"/>
              </a:rPr>
              <a:t>del valor total del proyecto </a:t>
            </a:r>
          </a:p>
          <a:p>
            <a:pPr marL="3200320" lvl="6" indent="-457189" algn="just"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Work Sans Light" pitchFamily="2" charset="0"/>
                <a:cs typeface="Calibri" panose="020F0502020204030204" pitchFamily="34" charset="0"/>
              </a:rPr>
              <a:t>Cofinanciación SENA o Contrapartida del </a:t>
            </a:r>
            <a:r>
              <a:rPr lang="es-ES" dirty="0" err="1">
                <a:solidFill>
                  <a:srgbClr val="000000"/>
                </a:solidFill>
                <a:latin typeface="Work Sans Light" pitchFamily="2" charset="0"/>
                <a:cs typeface="Calibri" panose="020F0502020204030204" pitchFamily="34" charset="0"/>
              </a:rPr>
              <a:t>conviniente</a:t>
            </a:r>
            <a:endParaRPr lang="es-ES" dirty="0">
              <a:solidFill>
                <a:srgbClr val="000000"/>
              </a:solidFill>
              <a:latin typeface="Work Sans Light" pitchFamily="2" charset="0"/>
              <a:cs typeface="Calibri" panose="020F0502020204030204" pitchFamily="34" charset="0"/>
            </a:endParaRPr>
          </a:p>
          <a:p>
            <a:pPr marL="3200320" lvl="6" indent="-457189" algn="just"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0000"/>
                </a:solidFill>
                <a:latin typeface="Work Sans Light" pitchFamily="2" charset="0"/>
                <a:cs typeface="Calibri" panose="020F0502020204030204" pitchFamily="34" charset="0"/>
              </a:rPr>
              <a:t>Aplican </a:t>
            </a:r>
            <a:r>
              <a:rPr lang="es-ES" dirty="0">
                <a:solidFill>
                  <a:srgbClr val="000000"/>
                </a:solidFill>
                <a:latin typeface="Work San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todos los rubros de la Resolución de Rubros sin ninguna restricción </a:t>
            </a:r>
          </a:p>
          <a:p>
            <a:pPr algn="just">
              <a:spcAft>
                <a:spcPts val="1067"/>
              </a:spcAft>
            </a:pPr>
            <a:r>
              <a:rPr lang="es-ES" dirty="0">
                <a:solidFill>
                  <a:srgbClr val="000000"/>
                </a:solidFill>
                <a:latin typeface="Work San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			</a:t>
            </a:r>
          </a:p>
          <a:p>
            <a:pPr algn="just">
              <a:spcAft>
                <a:spcPts val="1067"/>
              </a:spcAft>
            </a:pPr>
            <a:r>
              <a:rPr lang="es-ES" dirty="0">
                <a:solidFill>
                  <a:srgbClr val="000000"/>
                </a:solidFill>
                <a:latin typeface="Work Sans Light" pitchFamily="2" charset="0"/>
                <a:ea typeface="Calibri" panose="020F0502020204030204" pitchFamily="34" charset="0"/>
                <a:cs typeface="Calibri" panose="020F0502020204030204" pitchFamily="34" charset="0"/>
              </a:rPr>
              <a:t>			</a:t>
            </a:r>
            <a:endParaRPr lang="es-ES" dirty="0">
              <a:latin typeface="Work Sans Ligh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ransferencia de conocimiento ">
            <a:extLst>
              <a:ext uri="{FF2B5EF4-FFF2-40B4-BE49-F238E27FC236}">
                <a16:creationId xmlns:a16="http://schemas.microsoft.com/office/drawing/2014/main" id="{C5DE864B-A6AC-E816-7FDB-E33FBDFA3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233" y="2469462"/>
            <a:ext cx="2360753" cy="236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 descr="Logotipo&#10;&#10;Descripción generada automáticamente">
            <a:extLst>
              <a:ext uri="{FF2B5EF4-FFF2-40B4-BE49-F238E27FC236}">
                <a16:creationId xmlns:a16="http://schemas.microsoft.com/office/drawing/2014/main" id="{403C53B3-C3D4-0DAF-7043-CD35359D9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665" y="295337"/>
            <a:ext cx="894321" cy="89432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E65FB7A-704A-8202-0F56-0A96FB94E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8" y="6060949"/>
            <a:ext cx="2573601" cy="7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34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a persona con una laptop&#10;&#10;Descripción generada automáticamente">
            <a:extLst>
              <a:ext uri="{FF2B5EF4-FFF2-40B4-BE49-F238E27FC236}">
                <a16:creationId xmlns:a16="http://schemas.microsoft.com/office/drawing/2014/main" id="{6E2D6CCA-18AE-1AD3-A8D2-A05AF8B42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00" y="1808427"/>
            <a:ext cx="5170100" cy="4015160"/>
          </a:xfrm>
          <a:prstGeom prst="teardrop">
            <a:avLst/>
          </a:prstGeom>
        </p:spPr>
      </p:pic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D173111C-1DE2-3DB1-8B2C-5AC8484BF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0665" y="255581"/>
            <a:ext cx="894321" cy="89432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05C4629-1C26-1546-8C31-D06178943F84}"/>
              </a:ext>
            </a:extLst>
          </p:cNvPr>
          <p:cNvSpPr/>
          <p:nvPr/>
        </p:nvSpPr>
        <p:spPr>
          <a:xfrm>
            <a:off x="6289667" y="1429001"/>
            <a:ext cx="5693286" cy="3023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75476">
              <a:lnSpc>
                <a:spcPct val="115000"/>
              </a:lnSpc>
              <a:spcAft>
                <a:spcPts val="600"/>
              </a:spcAft>
            </a:pPr>
            <a:r>
              <a:rPr lang="es-ES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 Light" pitchFamily="2" charset="0"/>
                <a:cs typeface="Calibri" panose="020F0502020204030204" pitchFamily="34" charset="0"/>
              </a:rPr>
              <a:t>Socialización de Pliego de condiciones de la Convocatoria de 2024, formulario de presentación de proyecto Excel y aplicación tecnológica SEP, a través de la herramienta tecnológica TEAMS.</a:t>
            </a:r>
          </a:p>
          <a:p>
            <a:pPr algn="ctr" defTabSz="475476">
              <a:lnSpc>
                <a:spcPct val="115000"/>
              </a:lnSpc>
              <a:spcAft>
                <a:spcPts val="600"/>
              </a:spcAft>
            </a:pPr>
            <a:r>
              <a:rPr lang="es-E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Work Sans Light" pitchFamily="2" charset="0"/>
                <a:ea typeface="Josefin Sans" pitchFamily="2" charset="0"/>
                <a:cs typeface="Calibri" panose="020F0502020204030204" pitchFamily="34" charset="0"/>
              </a:rPr>
              <a:t>Fechas:</a:t>
            </a:r>
          </a:p>
          <a:p>
            <a:pPr algn="ctr" defTabSz="475476">
              <a:lnSpc>
                <a:spcPct val="115000"/>
              </a:lnSpc>
              <a:spcAft>
                <a:spcPts val="600"/>
              </a:spcAft>
            </a:pPr>
            <a:endParaRPr lang="es-ES" sz="4400" dirty="0">
              <a:solidFill>
                <a:schemeClr val="tx1">
                  <a:lumMod val="85000"/>
                  <a:lumOff val="15000"/>
                </a:schemeClr>
              </a:solidFill>
              <a:latin typeface="Work Sans Light" pitchFamily="2" charset="0"/>
              <a:ea typeface="Josefin Sans" pitchFamily="2" charset="0"/>
              <a:cs typeface="Calibri" panose="020F050202020403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CE55CC8-8111-CF17-5BDD-E67C7B08108F}"/>
              </a:ext>
            </a:extLst>
          </p:cNvPr>
          <p:cNvSpPr txBox="1"/>
          <p:nvPr/>
        </p:nvSpPr>
        <p:spPr>
          <a:xfrm>
            <a:off x="269823" y="78229"/>
            <a:ext cx="108932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4200" b="1" dirty="0">
                <a:solidFill>
                  <a:srgbClr val="39A300"/>
                </a:solidFill>
                <a:latin typeface="Work Sans Light" pitchFamily="2" charset="0"/>
              </a:rPr>
              <a:t>Eventos de Divulgación FEEC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3E068AF9-4450-66CC-9F74-3EF1A9C2D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503600"/>
              </p:ext>
            </p:extLst>
          </p:nvPr>
        </p:nvGraphicFramePr>
        <p:xfrm>
          <a:off x="8283216" y="3690790"/>
          <a:ext cx="2879893" cy="2081276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2879893">
                  <a:extLst>
                    <a:ext uri="{9D8B030D-6E8A-4147-A177-3AD203B41FA5}">
                      <a16:colId xmlns:a16="http://schemas.microsoft.com/office/drawing/2014/main" val="1937231649"/>
                    </a:ext>
                  </a:extLst>
                </a:gridCol>
              </a:tblGrid>
              <a:tr h="19240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CO" sz="2000">
                          <a:effectLst/>
                          <a:latin typeface="Work Sans Light" pitchFamily="2" charset="0"/>
                        </a:rPr>
                        <a:t>8 de marzo</a:t>
                      </a:r>
                      <a:endParaRPr lang="es-CO" sz="1800">
                        <a:effectLst/>
                        <a:latin typeface="Work Sans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57600678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CO" sz="2000" dirty="0">
                          <a:effectLst/>
                          <a:latin typeface="Work Sans Light" pitchFamily="2" charset="0"/>
                        </a:rPr>
                        <a:t>13 de marzo</a:t>
                      </a:r>
                      <a:endParaRPr lang="es-CO" sz="1800" dirty="0">
                        <a:effectLst/>
                        <a:latin typeface="Work Sans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60136930"/>
                  </a:ext>
                </a:extLst>
              </a:tr>
              <a:tr h="17907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CO" sz="2000">
                          <a:effectLst/>
                          <a:latin typeface="Work Sans Light" pitchFamily="2" charset="0"/>
                        </a:rPr>
                        <a:t>20 de marzo</a:t>
                      </a:r>
                      <a:endParaRPr lang="es-CO" sz="1800">
                        <a:effectLst/>
                        <a:latin typeface="Work Sans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47302379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CO" sz="2000" dirty="0">
                          <a:effectLst/>
                          <a:latin typeface="Work Sans Light" pitchFamily="2" charset="0"/>
                        </a:rPr>
                        <a:t>3 de abril</a:t>
                      </a:r>
                      <a:endParaRPr lang="es-CO" sz="1800" dirty="0">
                        <a:effectLst/>
                        <a:latin typeface="Work Sans Light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17776391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F26F041F-C573-642F-0664-67227D3E2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8137" y="4061605"/>
            <a:ext cx="1339645" cy="133964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C54F510-6967-151B-D08C-EEEF5A2DE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38" y="6060949"/>
            <a:ext cx="2573601" cy="7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56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D173111C-1DE2-3DB1-8B2C-5AC8484BF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665" y="255581"/>
            <a:ext cx="894321" cy="89432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CE55CC8-8111-CF17-5BDD-E67C7B08108F}"/>
              </a:ext>
            </a:extLst>
          </p:cNvPr>
          <p:cNvSpPr txBox="1"/>
          <p:nvPr/>
        </p:nvSpPr>
        <p:spPr>
          <a:xfrm>
            <a:off x="434539" y="351979"/>
            <a:ext cx="108932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ES" sz="4200" b="1" dirty="0">
                <a:solidFill>
                  <a:srgbClr val="39A300"/>
                </a:solidFill>
                <a:latin typeface="Work Sans Light" pitchFamily="2" charset="0"/>
              </a:rPr>
              <a:t>Datos de Contacto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BC54F510-6967-151B-D08C-EEEF5A2DE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8" y="6060949"/>
            <a:ext cx="2573601" cy="762086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1FA6FF77-F490-985C-D55B-D9581CE40ED1}"/>
              </a:ext>
            </a:extLst>
          </p:cNvPr>
          <p:cNvGrpSpPr/>
          <p:nvPr/>
        </p:nvGrpSpPr>
        <p:grpSpPr>
          <a:xfrm>
            <a:off x="239435" y="1784817"/>
            <a:ext cx="11713130" cy="3999108"/>
            <a:chOff x="269823" y="2255872"/>
            <a:chExt cx="11713130" cy="3999108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F29496DE-729F-A8AD-480F-79D29385235B}"/>
                </a:ext>
              </a:extLst>
            </p:cNvPr>
            <p:cNvGrpSpPr/>
            <p:nvPr/>
          </p:nvGrpSpPr>
          <p:grpSpPr>
            <a:xfrm>
              <a:off x="269823" y="2255872"/>
              <a:ext cx="11713130" cy="3999108"/>
              <a:chOff x="269823" y="2255872"/>
              <a:chExt cx="11713130" cy="3999108"/>
            </a:xfrm>
          </p:grpSpPr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905C4629-1C26-1546-8C31-D06178943F84}"/>
                  </a:ext>
                </a:extLst>
              </p:cNvPr>
              <p:cNvSpPr/>
              <p:nvPr/>
            </p:nvSpPr>
            <p:spPr>
              <a:xfrm>
                <a:off x="269823" y="2255872"/>
                <a:ext cx="11713130" cy="39991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75476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s-E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Work Sans Light" pitchFamily="2" charset="0"/>
                    <a:cs typeface="Calibri" panose="020F0502020204030204" pitchFamily="34" charset="0"/>
                  </a:rPr>
                  <a:t>Rusby Cecilia Vargas Almeida</a:t>
                </a:r>
              </a:p>
              <a:p>
                <a:pPr algn="ctr" defTabSz="475476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s-E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Work Sans Light" pitchFamily="2" charset="0"/>
                    <a:cs typeface="Calibri" panose="020F0502020204030204" pitchFamily="34" charset="0"/>
                  </a:rPr>
                  <a:t>Coordinadora Grupo de Gestión para la Productividad y la Competitividad</a:t>
                </a:r>
              </a:p>
              <a:p>
                <a:pPr algn="ctr" defTabSz="475476">
                  <a:lnSpc>
                    <a:spcPct val="115000"/>
                  </a:lnSpc>
                  <a:spcAft>
                    <a:spcPts val="600"/>
                  </a:spcAft>
                </a:pPr>
                <a:endParaRPr lang="es-E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Work Sans Light" pitchFamily="2" charset="0"/>
                  <a:cs typeface="Calibri" panose="020F0502020204030204" pitchFamily="34" charset="0"/>
                </a:endParaRPr>
              </a:p>
              <a:p>
                <a:pPr algn="ctr" defTabSz="475476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s-E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Work Sans Light" pitchFamily="2" charset="0"/>
                    <a:cs typeface="Calibri" panose="020F0502020204030204" pitchFamily="34" charset="0"/>
                  </a:rPr>
                  <a:t>feec-convocatoria@sena.edu.co </a:t>
                </a:r>
              </a:p>
              <a:p>
                <a:pPr algn="ctr" defTabSz="475476">
                  <a:lnSpc>
                    <a:spcPct val="115000"/>
                  </a:lnSpc>
                  <a:spcAft>
                    <a:spcPts val="600"/>
                  </a:spcAft>
                </a:pPr>
                <a:endParaRPr lang="es-E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Work Sans Light" pitchFamily="2" charset="0"/>
                  <a:cs typeface="Calibri" panose="020F0502020204030204" pitchFamily="34" charset="0"/>
                </a:endParaRPr>
              </a:p>
              <a:p>
                <a:pPr algn="ctr" defTabSz="475476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s-E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Work Sans Light" pitchFamily="2" charset="0"/>
                    <a:cs typeface="Calibri" panose="020F0502020204030204" pitchFamily="34" charset="0"/>
                  </a:rPr>
                  <a:t>Tel: 5461500 Ext. 12204</a:t>
                </a:r>
              </a:p>
              <a:p>
                <a:pPr algn="ctr" defTabSz="475476">
                  <a:lnSpc>
                    <a:spcPct val="115000"/>
                  </a:lnSpc>
                  <a:spcAft>
                    <a:spcPts val="600"/>
                  </a:spcAft>
                </a:pPr>
                <a:endParaRPr lang="es-E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Work Sans Light" pitchFamily="2" charset="0"/>
                  <a:cs typeface="Calibri" panose="020F0502020204030204" pitchFamily="34" charset="0"/>
                </a:endParaRPr>
              </a:p>
              <a:p>
                <a:pPr algn="ctr" defTabSz="475476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s-ES" sz="2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Work Sans Light" pitchFamily="2" charset="0"/>
                    <a:cs typeface="Calibri" panose="020F0502020204030204" pitchFamily="34" charset="0"/>
                  </a:rPr>
                  <a:t>Rusby Vargas FCE</a:t>
                </a:r>
              </a:p>
            </p:txBody>
          </p:sp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409DCFA5-5B06-A3B0-A914-722382683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20837" y="4760343"/>
                <a:ext cx="393550" cy="393550"/>
              </a:xfrm>
              <a:prstGeom prst="rect">
                <a:avLst/>
              </a:prstGeom>
            </p:spPr>
          </p:pic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F437E542-4ED1-C585-D55C-46AFDFD0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124198" y="3728741"/>
                <a:ext cx="533401" cy="533401"/>
              </a:xfrm>
              <a:prstGeom prst="rect">
                <a:avLst/>
              </a:prstGeom>
            </p:spPr>
          </p:pic>
        </p:grp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4A090C7-C214-8E77-97C5-0C465D9F3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14387" y="5811635"/>
              <a:ext cx="443345" cy="443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2021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D173111C-1DE2-3DB1-8B2C-5AC8484BF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665" y="255581"/>
            <a:ext cx="894321" cy="89432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14B4A25-E878-636A-6C72-674EC2FC25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96" t="26366" r="11956" b="14727"/>
          <a:stretch/>
        </p:blipFill>
        <p:spPr>
          <a:xfrm>
            <a:off x="0" y="-41057"/>
            <a:ext cx="12362638" cy="689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74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3DBEDFF-C6DE-63DD-B9CA-7866B8506CB9}"/>
              </a:ext>
            </a:extLst>
          </p:cNvPr>
          <p:cNvSpPr txBox="1"/>
          <p:nvPr/>
        </p:nvSpPr>
        <p:spPr>
          <a:xfrm>
            <a:off x="5558512" y="4343603"/>
            <a:ext cx="56801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800" b="0" i="0" u="none" strike="noStrike" baseline="0" dirty="0">
                <a:solidFill>
                  <a:srgbClr val="000000"/>
                </a:solidFill>
                <a:latin typeface="Work Sans Light" pitchFamily="2" charset="0"/>
              </a:rPr>
              <a:t>• Las campesinas y campesinos. </a:t>
            </a:r>
          </a:p>
          <a:p>
            <a:pPr algn="just"/>
            <a:r>
              <a:rPr lang="es-ES" sz="1800" b="0" i="0" u="none" strike="noStrike" baseline="0" dirty="0">
                <a:solidFill>
                  <a:srgbClr val="000000"/>
                </a:solidFill>
                <a:latin typeface="Work Sans Light" pitchFamily="2" charset="0"/>
              </a:rPr>
              <a:t>• Las asociaciones campesinas, asociaciones agropecuarias, cooperativas campesinas y otras organizaciones campesinas, debidamente formalizadas, no aportantes de parafiscales al SENA.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983333D-F96B-8FB6-6F47-C3608D0A4FFB}"/>
              </a:ext>
            </a:extLst>
          </p:cNvPr>
          <p:cNvSpPr txBox="1"/>
          <p:nvPr/>
        </p:nvSpPr>
        <p:spPr>
          <a:xfrm>
            <a:off x="1066800" y="1783593"/>
            <a:ext cx="55141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b="0" i="0" u="none" strike="noStrike" baseline="0" dirty="0">
                <a:solidFill>
                  <a:srgbClr val="000000"/>
                </a:solidFill>
                <a:latin typeface="Work Sans Light" pitchFamily="2" charset="0"/>
              </a:rPr>
              <a:t>Las asociaciones campesinas, asociaciones agropecuarias, cooperativas campesinas y otras organizaciones campesinas, debidamente formalizadas, no aportantes de parafiscales al SENA, </a:t>
            </a:r>
            <a:r>
              <a:rPr lang="es-ES" sz="1800" b="1" i="0" u="none" strike="noStrike" baseline="0" dirty="0">
                <a:solidFill>
                  <a:srgbClr val="000000"/>
                </a:solidFill>
                <a:latin typeface="Work Sans Light" pitchFamily="2" charset="0"/>
              </a:rPr>
              <a:t>que suscriban un convenio de asociación</a:t>
            </a:r>
            <a:r>
              <a:rPr lang="es-ES" sz="1800" b="0" i="0" u="none" strike="noStrike" baseline="0" dirty="0">
                <a:solidFill>
                  <a:srgbClr val="000000"/>
                </a:solidFill>
                <a:latin typeface="Work Sans Light" pitchFamily="2" charset="0"/>
              </a:rPr>
              <a:t>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E5588D8-4EC0-1B48-F849-FEF1F1B5C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430726"/>
            <a:ext cx="3930883" cy="2618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3FE0D6-D7AD-D8C2-DE33-E8DDA68B8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472" y="1036962"/>
            <a:ext cx="3590925" cy="2392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FD7C682-B233-92D2-332C-8A91FC679E9A}"/>
              </a:ext>
            </a:extLst>
          </p:cNvPr>
          <p:cNvSpPr txBox="1"/>
          <p:nvPr/>
        </p:nvSpPr>
        <p:spPr>
          <a:xfrm>
            <a:off x="417442" y="99549"/>
            <a:ext cx="106549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s-ES" sz="4400" b="1" dirty="0">
                <a:solidFill>
                  <a:srgbClr val="39A300"/>
                </a:solidFill>
                <a:latin typeface="Work Sans Light" pitchFamily="2" charset="0"/>
              </a:rPr>
              <a:t>Beneficiarios</a:t>
            </a:r>
            <a:r>
              <a:rPr lang="es-CO" sz="4400" b="1" dirty="0">
                <a:solidFill>
                  <a:srgbClr val="39A300"/>
                </a:solidFill>
                <a:latin typeface="Work Sans Light" pitchFamily="2" charset="0"/>
              </a:rPr>
              <a:t> 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6D887A40-668E-3E5F-60ED-CE0C60ED3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0624" y="160667"/>
            <a:ext cx="873442" cy="87344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D5400A7-EC1C-26D4-4527-BD70E26C8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8" y="6060949"/>
            <a:ext cx="2573601" cy="7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66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E4EE0528-7369-03FA-DCA1-AFB3CF211F71}"/>
              </a:ext>
            </a:extLst>
          </p:cNvPr>
          <p:cNvSpPr txBox="1"/>
          <p:nvPr/>
        </p:nvSpPr>
        <p:spPr>
          <a:xfrm>
            <a:off x="1448316" y="2056023"/>
            <a:ext cx="1047575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CO" i="0" u="none" strike="noStrike" baseline="0" dirty="0">
              <a:solidFill>
                <a:srgbClr val="000000"/>
              </a:solidFill>
              <a:latin typeface="Work Sans Light" pitchFamily="2" charset="0"/>
            </a:endParaRPr>
          </a:p>
          <a:p>
            <a:pPr algn="just"/>
            <a:r>
              <a:rPr lang="es-ES" sz="1600" i="1" u="none" strike="noStrike" baseline="0" dirty="0">
                <a:solidFill>
                  <a:srgbClr val="000000"/>
                </a:solidFill>
                <a:latin typeface="Work Sans Light" pitchFamily="2" charset="0"/>
              </a:rPr>
              <a:t>Asociaciones campesinas o asociaciones agropecuarias nacionales o de tercer grado (Ley 2219 de 2022); Cooperativas Campesinas nacionales de segundo grado (Art. 92 Ley 79 de 1988) Y otras organizaciones campesinas o agrarias tipo federación o confederación formalmente constituidas de cobertura nacional.</a:t>
            </a:r>
            <a:endParaRPr lang="es-CO" sz="1600" i="0" u="none" strike="noStrike" baseline="0" dirty="0">
              <a:solidFill>
                <a:srgbClr val="000000"/>
              </a:solidFill>
              <a:latin typeface="Work Sans Light" pitchFamily="2" charset="0"/>
            </a:endParaRPr>
          </a:p>
          <a:p>
            <a:pPr algn="just"/>
            <a:endParaRPr lang="es-CO" sz="1600" i="0" u="none" strike="noStrike" baseline="0" dirty="0">
              <a:solidFill>
                <a:srgbClr val="000000"/>
              </a:solidFill>
              <a:latin typeface="Work Sans Light" pitchFamily="2" charset="0"/>
            </a:endParaRPr>
          </a:p>
          <a:p>
            <a:pPr algn="just"/>
            <a:endParaRPr lang="es-CO" sz="1600" i="0" u="none" strike="noStrike" baseline="0" dirty="0">
              <a:solidFill>
                <a:srgbClr val="000000"/>
              </a:solidFill>
              <a:latin typeface="Work Sans Light" pitchFamily="2" charset="0"/>
            </a:endParaRPr>
          </a:p>
          <a:p>
            <a:pPr algn="just"/>
            <a:r>
              <a:rPr lang="es-ES" sz="1600" i="1" u="none" strike="noStrike" baseline="0" dirty="0">
                <a:solidFill>
                  <a:srgbClr val="000000"/>
                </a:solidFill>
                <a:latin typeface="Work Sans Light" pitchFamily="2" charset="0"/>
              </a:rPr>
              <a:t>Asociaciones campesinas o asociaciones agropecuarias departamentales o de segundo grado (Ley 2219 de 2022); Cooperativas Campesinas regionales de segundo grado (Art. 92 Ley 79 de 1988) Y otras organizaciones campesinas o agrarias formalmente constituidas de cobertura departamental.</a:t>
            </a:r>
            <a:endParaRPr lang="es-CO" sz="1600" i="0" u="none" strike="noStrike" baseline="0" dirty="0">
              <a:solidFill>
                <a:srgbClr val="000000"/>
              </a:solidFill>
              <a:latin typeface="Work Sans Light" pitchFamily="2" charset="0"/>
            </a:endParaRPr>
          </a:p>
          <a:p>
            <a:pPr algn="just"/>
            <a:endParaRPr lang="es-CO" sz="1600" i="0" u="none" strike="noStrike" baseline="0" dirty="0">
              <a:solidFill>
                <a:srgbClr val="000000"/>
              </a:solidFill>
              <a:latin typeface="Work Sans Light" pitchFamily="2" charset="0"/>
            </a:endParaRPr>
          </a:p>
          <a:p>
            <a:pPr algn="just"/>
            <a:endParaRPr lang="es-CO" sz="1600" i="0" u="none" strike="noStrike" baseline="0" dirty="0">
              <a:solidFill>
                <a:srgbClr val="000000"/>
              </a:solidFill>
              <a:latin typeface="Work Sans Light" pitchFamily="2" charset="0"/>
            </a:endParaRPr>
          </a:p>
          <a:p>
            <a:pPr algn="just"/>
            <a:r>
              <a:rPr lang="es-ES" sz="1600" i="1" u="none" strike="noStrike" baseline="0" dirty="0">
                <a:solidFill>
                  <a:srgbClr val="000000"/>
                </a:solidFill>
                <a:latin typeface="Work Sans Light" pitchFamily="2" charset="0"/>
              </a:rPr>
              <a:t>Asociaciones campesinas o asociaciones agropecuarias municipales o de primer grado.</a:t>
            </a:r>
          </a:p>
          <a:p>
            <a:pPr algn="just"/>
            <a:endParaRPr lang="es-CO" sz="1600" i="0" u="none" strike="noStrike" baseline="0" dirty="0">
              <a:solidFill>
                <a:srgbClr val="000000"/>
              </a:solidFill>
              <a:latin typeface="Work Sans Light" pitchFamily="2" charset="0"/>
            </a:endParaRPr>
          </a:p>
          <a:p>
            <a:pPr algn="just"/>
            <a:endParaRPr lang="es-CO" sz="1600" i="0" u="none" strike="noStrike" baseline="0" dirty="0">
              <a:solidFill>
                <a:srgbClr val="000000"/>
              </a:solidFill>
              <a:latin typeface="Work Sans Light" pitchFamily="2" charset="0"/>
            </a:endParaRPr>
          </a:p>
          <a:p>
            <a:pPr algn="just"/>
            <a:r>
              <a:rPr lang="es-ES" sz="1600" i="1" u="none" strike="noStrike" baseline="0" dirty="0">
                <a:solidFill>
                  <a:srgbClr val="000000"/>
                </a:solidFill>
                <a:latin typeface="Work Sans Light" pitchFamily="2" charset="0"/>
              </a:rPr>
              <a:t>Cooperativas campesinas de primer grado y Otras Organizaciones campesinas o agrarias Formalmente Constituidas.</a:t>
            </a:r>
            <a:endParaRPr lang="es-ES" sz="1600" i="0" u="none" strike="noStrike" baseline="0" dirty="0">
              <a:solidFill>
                <a:srgbClr val="000000"/>
              </a:solidFill>
              <a:latin typeface="Work Sans Light" pitchFamily="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BD71647-6F3C-6EBA-9431-5F08181BA6AC}"/>
              </a:ext>
            </a:extLst>
          </p:cNvPr>
          <p:cNvSpPr txBox="1"/>
          <p:nvPr/>
        </p:nvSpPr>
        <p:spPr>
          <a:xfrm>
            <a:off x="235422" y="181235"/>
            <a:ext cx="1059883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3600" b="1" dirty="0">
                <a:solidFill>
                  <a:srgbClr val="39A300"/>
                </a:solidFill>
                <a:latin typeface="Work Sans Light" pitchFamily="2" charset="0"/>
              </a:rPr>
              <a:t>¿Quiénes se pueden presentar a la convocatoria?</a:t>
            </a:r>
          </a:p>
          <a:p>
            <a:pPr defTabSz="914378">
              <a:defRPr/>
            </a:pPr>
            <a:endParaRPr lang="es-CO" sz="4800" b="1" dirty="0">
              <a:solidFill>
                <a:srgbClr val="39A300"/>
              </a:solidFill>
              <a:latin typeface="Work Sans Light" pitchFamily="2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DFF2B53-E20F-8CCD-A2F4-D69226136A40}"/>
              </a:ext>
            </a:extLst>
          </p:cNvPr>
          <p:cNvSpPr txBox="1"/>
          <p:nvPr/>
        </p:nvSpPr>
        <p:spPr>
          <a:xfrm>
            <a:off x="3684998" y="1129055"/>
            <a:ext cx="57638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67"/>
              </a:spcAft>
            </a:pPr>
            <a:r>
              <a:rPr lang="es-ES" sz="2400" b="1" dirty="0">
                <a:solidFill>
                  <a:prstClr val="black"/>
                </a:solidFill>
                <a:latin typeface="Work Sans Light" pitchFamily="2" charset="0"/>
              </a:rPr>
              <a:t>No aportantes de parafiscales al SENA.</a:t>
            </a:r>
            <a:endParaRPr lang="es-ES" sz="1600" b="1" dirty="0">
              <a:solidFill>
                <a:prstClr val="black"/>
              </a:solidFill>
              <a:latin typeface="Work Sans Light" pitchFamily="2" charset="0"/>
            </a:endParaRPr>
          </a:p>
        </p:txBody>
      </p:sp>
      <p:pic>
        <p:nvPicPr>
          <p:cNvPr id="19" name="Imagen 18" descr="Logotipo&#10;&#10;Descripción generada automáticamente">
            <a:extLst>
              <a:ext uri="{FF2B5EF4-FFF2-40B4-BE49-F238E27FC236}">
                <a16:creationId xmlns:a16="http://schemas.microsoft.com/office/drawing/2014/main" id="{93436913-BF8D-3DB8-AE14-4D546A812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0624" y="160667"/>
            <a:ext cx="873442" cy="873442"/>
          </a:xfrm>
          <a:prstGeom prst="rect">
            <a:avLst/>
          </a:prstGeom>
        </p:spPr>
      </p:pic>
      <p:pic>
        <p:nvPicPr>
          <p:cNvPr id="3" name="Imagen 2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369A4F01-D177-FFA7-74DC-E7A5009C4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65" flipH="1">
            <a:off x="235423" y="2174427"/>
            <a:ext cx="1008000" cy="948074"/>
          </a:xfrm>
          <a:prstGeom prst="rect">
            <a:avLst/>
          </a:prstGeom>
        </p:spPr>
      </p:pic>
      <p:pic>
        <p:nvPicPr>
          <p:cNvPr id="4" name="Imagen 3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12DA64C6-8538-818A-3790-138065157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65" flipH="1">
            <a:off x="235423" y="3292628"/>
            <a:ext cx="1008000" cy="948074"/>
          </a:xfrm>
          <a:prstGeom prst="rect">
            <a:avLst/>
          </a:prstGeom>
        </p:spPr>
      </p:pic>
      <p:pic>
        <p:nvPicPr>
          <p:cNvPr id="5" name="Imagen 4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D7F694F2-6F64-FA22-0DF5-1449ED1CD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65" flipH="1">
            <a:off x="235424" y="4396042"/>
            <a:ext cx="1008000" cy="948074"/>
          </a:xfrm>
          <a:prstGeom prst="rect">
            <a:avLst/>
          </a:prstGeom>
        </p:spPr>
      </p:pic>
      <p:pic>
        <p:nvPicPr>
          <p:cNvPr id="6" name="Imagen 5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0C4D3990-635B-6F76-2782-9E2550979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65" flipH="1">
            <a:off x="235423" y="5331670"/>
            <a:ext cx="1008000" cy="9480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A2A811C-FB21-9BB3-B5CC-5BB899D88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8" y="6060949"/>
            <a:ext cx="2573601" cy="7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374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0090903-B81C-DF4E-710E-173C563C83FD}"/>
              </a:ext>
            </a:extLst>
          </p:cNvPr>
          <p:cNvSpPr txBox="1"/>
          <p:nvPr/>
        </p:nvSpPr>
        <p:spPr>
          <a:xfrm>
            <a:off x="573557" y="545058"/>
            <a:ext cx="106848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3600" b="1" dirty="0">
                <a:solidFill>
                  <a:srgbClr val="39A300"/>
                </a:solidFill>
                <a:latin typeface="Work Sans Light" pitchFamily="2" charset="0"/>
              </a:rPr>
              <a:t>Beneficios de Participar en la Convocatoria FEEC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FAEF42D7-DF9E-9C02-5416-ED40E741A21A}"/>
              </a:ext>
            </a:extLst>
          </p:cNvPr>
          <p:cNvGrpSpPr/>
          <p:nvPr/>
        </p:nvGrpSpPr>
        <p:grpSpPr>
          <a:xfrm>
            <a:off x="415797" y="1728882"/>
            <a:ext cx="10842623" cy="4076174"/>
            <a:chOff x="415797" y="1728881"/>
            <a:chExt cx="11268054" cy="4724789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80403625-A79B-8C75-F1DD-0F670D5D7BB6}"/>
                </a:ext>
              </a:extLst>
            </p:cNvPr>
            <p:cNvSpPr txBox="1"/>
            <p:nvPr/>
          </p:nvSpPr>
          <p:spPr>
            <a:xfrm>
              <a:off x="1679761" y="1899369"/>
              <a:ext cx="378684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dirty="0">
                  <a:latin typeface="Work Sans Light" pitchFamily="2" charset="0"/>
                  <a:cs typeface="Arial" panose="020B0604020202020204" pitchFamily="34" charset="0"/>
                </a:rPr>
                <a:t>Promueve la formación de las campesinas y campesinos de nuestro país.</a:t>
              </a: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BF1EB645-FF88-FDE3-E7C9-19E8341EF701}"/>
                </a:ext>
              </a:extLst>
            </p:cNvPr>
            <p:cNvSpPr txBox="1"/>
            <p:nvPr/>
          </p:nvSpPr>
          <p:spPr>
            <a:xfrm>
              <a:off x="7342981" y="1889923"/>
              <a:ext cx="400996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dirty="0">
                  <a:latin typeface="Work Sans Light" pitchFamily="2" charset="0"/>
                  <a:cs typeface="Arial" panose="020B0604020202020204" pitchFamily="34" charset="0"/>
                </a:rPr>
                <a:t>Adquirir y actualizar sus conocimientos y competencias 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236969DF-E3AC-DDE0-04F6-D97DDC7423EA}"/>
                </a:ext>
              </a:extLst>
            </p:cNvPr>
            <p:cNvSpPr txBox="1"/>
            <p:nvPr/>
          </p:nvSpPr>
          <p:spPr>
            <a:xfrm>
              <a:off x="7050828" y="3585985"/>
              <a:ext cx="459427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dirty="0">
                  <a:latin typeface="Work Sans Light" pitchFamily="2" charset="0"/>
                  <a:cs typeface="Arial" panose="020B0604020202020204" pitchFamily="34" charset="0"/>
                </a:rPr>
                <a:t>Generar capacidades e incentivar la asociatividad, la participación y la integración comercial entre los actores de la economía campesina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7C71650B-1D5C-A6CA-7865-536CE294F2FD}"/>
                </a:ext>
              </a:extLst>
            </p:cNvPr>
            <p:cNvSpPr txBox="1"/>
            <p:nvPr/>
          </p:nvSpPr>
          <p:spPr>
            <a:xfrm>
              <a:off x="1633579" y="5253341"/>
              <a:ext cx="361017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dirty="0">
                  <a:latin typeface="Work Sans Light" pitchFamily="2" charset="0"/>
                  <a:cs typeface="Arial" panose="020B0604020202020204" pitchFamily="34" charset="0"/>
                </a:rPr>
                <a:t>Obtener recursos para la ejecución de proyectos de  formación a la medida de sus necesidades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EAE6B68-4A1E-FC6F-6CEF-D6D6B89435B5}"/>
                </a:ext>
              </a:extLst>
            </p:cNvPr>
            <p:cNvSpPr txBox="1"/>
            <p:nvPr/>
          </p:nvSpPr>
          <p:spPr>
            <a:xfrm>
              <a:off x="7089578" y="5253341"/>
              <a:ext cx="459427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CO" dirty="0">
                  <a:latin typeface="Work Sans Light" pitchFamily="2" charset="0"/>
                  <a:cs typeface="Arial" panose="020B0604020202020204" pitchFamily="34" charset="0"/>
                </a:rPr>
                <a:t>Promover la protección del ambiente, </a:t>
              </a:r>
              <a:r>
                <a:rPr lang="es-ES" dirty="0">
                  <a:latin typeface="Work Sans Light" pitchFamily="2" charset="0"/>
                  <a:cs typeface="Arial" panose="020B0604020202020204" pitchFamily="34" charset="0"/>
                </a:rPr>
                <a:t>los recursos hídricos y la agroecología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5FA6A1D4-9955-8130-9D00-77DE29A52570}"/>
                </a:ext>
              </a:extLst>
            </p:cNvPr>
            <p:cNvSpPr txBox="1"/>
            <p:nvPr/>
          </p:nvSpPr>
          <p:spPr>
            <a:xfrm>
              <a:off x="1633579" y="3873044"/>
              <a:ext cx="378684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dirty="0">
                  <a:latin typeface="Work Sans Light" pitchFamily="2" charset="0"/>
                  <a:cs typeface="Arial" panose="020B0604020202020204" pitchFamily="34" charset="0"/>
                </a:rPr>
                <a:t>Aumento de la productividad del campesinado colombiano.</a:t>
              </a:r>
              <a:endParaRPr lang="es-CO" dirty="0">
                <a:latin typeface="Work Sans Light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8" descr="Fortalecimiento Institucional - Prisma ONG">
              <a:extLst>
                <a:ext uri="{FF2B5EF4-FFF2-40B4-BE49-F238E27FC236}">
                  <a16:creationId xmlns:a16="http://schemas.microsoft.com/office/drawing/2014/main" id="{0D797762-1E27-5D3E-CC46-2E39802AB6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02" t="20083" r="23801" b="18643"/>
            <a:stretch/>
          </p:blipFill>
          <p:spPr bwMode="auto">
            <a:xfrm>
              <a:off x="5915989" y="3807439"/>
              <a:ext cx="1201243" cy="1043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5373C933-65AD-0BFD-F527-398396DC8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3938" y="1761079"/>
              <a:ext cx="997527" cy="997527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94F99BD3-1D7E-C6D7-94EC-BA04AC515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4954" y="1728881"/>
              <a:ext cx="1224807" cy="1224807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A9E5342-7B89-D790-2F50-CEEB7DA43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5797" y="3726932"/>
              <a:ext cx="1071563" cy="1071563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9F70A469-974C-2813-710C-5F4CE2556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7984" y="5187557"/>
              <a:ext cx="1071563" cy="1071563"/>
            </a:xfrm>
            <a:prstGeom prst="rect">
              <a:avLst/>
            </a:prstGeom>
          </p:spPr>
        </p:pic>
        <p:sp>
          <p:nvSpPr>
            <p:cNvPr id="17" name="Google Shape;3538;p109">
              <a:extLst>
                <a:ext uri="{FF2B5EF4-FFF2-40B4-BE49-F238E27FC236}">
                  <a16:creationId xmlns:a16="http://schemas.microsoft.com/office/drawing/2014/main" id="{11FEA448-AFAC-78D0-D639-1CA097DB3148}"/>
                </a:ext>
              </a:extLst>
            </p:cNvPr>
            <p:cNvSpPr/>
            <p:nvPr/>
          </p:nvSpPr>
          <p:spPr>
            <a:xfrm>
              <a:off x="6081011" y="5196328"/>
              <a:ext cx="866026" cy="732457"/>
            </a:xfrm>
            <a:custGeom>
              <a:avLst/>
              <a:gdLst/>
              <a:ahLst/>
              <a:cxnLst/>
              <a:rect l="l" t="t" r="r" b="b"/>
              <a:pathLst>
                <a:path w="208768" h="168645" extrusionOk="0">
                  <a:moveTo>
                    <a:pt x="124575" y="12233"/>
                  </a:moveTo>
                  <a:cubicBezTo>
                    <a:pt x="136612" y="12233"/>
                    <a:pt x="146398" y="22019"/>
                    <a:pt x="146398" y="34055"/>
                  </a:cubicBezTo>
                  <a:lnTo>
                    <a:pt x="146398" y="42797"/>
                  </a:lnTo>
                  <a:lnTo>
                    <a:pt x="137460" y="42797"/>
                  </a:lnTo>
                  <a:cubicBezTo>
                    <a:pt x="125456" y="42797"/>
                    <a:pt x="115670" y="33012"/>
                    <a:pt x="115670" y="20975"/>
                  </a:cubicBezTo>
                  <a:lnTo>
                    <a:pt x="115670" y="12233"/>
                  </a:lnTo>
                  <a:close/>
                  <a:moveTo>
                    <a:pt x="189326" y="12233"/>
                  </a:moveTo>
                  <a:lnTo>
                    <a:pt x="189326" y="20975"/>
                  </a:lnTo>
                  <a:cubicBezTo>
                    <a:pt x="189326" y="33012"/>
                    <a:pt x="179572" y="42797"/>
                    <a:pt x="167536" y="42797"/>
                  </a:cubicBezTo>
                  <a:lnTo>
                    <a:pt x="158630" y="42797"/>
                  </a:lnTo>
                  <a:lnTo>
                    <a:pt x="158630" y="34055"/>
                  </a:lnTo>
                  <a:cubicBezTo>
                    <a:pt x="158630" y="22019"/>
                    <a:pt x="168416" y="12233"/>
                    <a:pt x="180420" y="12233"/>
                  </a:cubicBezTo>
                  <a:close/>
                  <a:moveTo>
                    <a:pt x="25117" y="86443"/>
                  </a:moveTo>
                  <a:cubicBezTo>
                    <a:pt x="25509" y="86443"/>
                    <a:pt x="25900" y="86443"/>
                    <a:pt x="26292" y="86475"/>
                  </a:cubicBezTo>
                  <a:lnTo>
                    <a:pt x="75711" y="90879"/>
                  </a:lnTo>
                  <a:lnTo>
                    <a:pt x="75711" y="107678"/>
                  </a:lnTo>
                  <a:lnTo>
                    <a:pt x="26357" y="112245"/>
                  </a:lnTo>
                  <a:cubicBezTo>
                    <a:pt x="25957" y="112281"/>
                    <a:pt x="25558" y="112299"/>
                    <a:pt x="25162" y="112299"/>
                  </a:cubicBezTo>
                  <a:cubicBezTo>
                    <a:pt x="21941" y="112299"/>
                    <a:pt x="18881" y="111126"/>
                    <a:pt x="16440" y="108918"/>
                  </a:cubicBezTo>
                  <a:cubicBezTo>
                    <a:pt x="13733" y="106439"/>
                    <a:pt x="12232" y="103046"/>
                    <a:pt x="12232" y="99360"/>
                  </a:cubicBezTo>
                  <a:cubicBezTo>
                    <a:pt x="12232" y="95707"/>
                    <a:pt x="13733" y="92314"/>
                    <a:pt x="16440" y="89835"/>
                  </a:cubicBezTo>
                  <a:cubicBezTo>
                    <a:pt x="18854" y="87617"/>
                    <a:pt x="21888" y="86443"/>
                    <a:pt x="25117" y="86443"/>
                  </a:cubicBezTo>
                  <a:close/>
                  <a:moveTo>
                    <a:pt x="152498" y="86410"/>
                  </a:moveTo>
                  <a:cubicBezTo>
                    <a:pt x="158630" y="86410"/>
                    <a:pt x="164143" y="89835"/>
                    <a:pt x="166883" y="95315"/>
                  </a:cubicBezTo>
                  <a:lnTo>
                    <a:pt x="168938" y="99458"/>
                  </a:lnTo>
                  <a:lnTo>
                    <a:pt x="173440" y="98643"/>
                  </a:lnTo>
                  <a:cubicBezTo>
                    <a:pt x="174418" y="98447"/>
                    <a:pt x="175397" y="98349"/>
                    <a:pt x="176343" y="98349"/>
                  </a:cubicBezTo>
                  <a:cubicBezTo>
                    <a:pt x="185183" y="98349"/>
                    <a:pt x="192359" y="105558"/>
                    <a:pt x="192359" y="114398"/>
                  </a:cubicBezTo>
                  <a:lnTo>
                    <a:pt x="192359" y="115801"/>
                  </a:lnTo>
                  <a:lnTo>
                    <a:pt x="112636" y="115801"/>
                  </a:lnTo>
                  <a:lnTo>
                    <a:pt x="112636" y="114398"/>
                  </a:lnTo>
                  <a:cubicBezTo>
                    <a:pt x="112636" y="105558"/>
                    <a:pt x="119845" y="98349"/>
                    <a:pt x="128685" y="98349"/>
                  </a:cubicBezTo>
                  <a:cubicBezTo>
                    <a:pt x="129631" y="98349"/>
                    <a:pt x="130577" y="98447"/>
                    <a:pt x="131556" y="98643"/>
                  </a:cubicBezTo>
                  <a:lnTo>
                    <a:pt x="136090" y="99458"/>
                  </a:lnTo>
                  <a:lnTo>
                    <a:pt x="138113" y="95315"/>
                  </a:lnTo>
                  <a:cubicBezTo>
                    <a:pt x="140853" y="89835"/>
                    <a:pt x="146365" y="86410"/>
                    <a:pt x="152498" y="86410"/>
                  </a:cubicBezTo>
                  <a:close/>
                  <a:moveTo>
                    <a:pt x="87943" y="91956"/>
                  </a:moveTo>
                  <a:lnTo>
                    <a:pt x="88628" y="92021"/>
                  </a:lnTo>
                  <a:cubicBezTo>
                    <a:pt x="95348" y="92608"/>
                    <a:pt x="100404" y="98153"/>
                    <a:pt x="100404" y="104906"/>
                  </a:cubicBezTo>
                  <a:lnTo>
                    <a:pt x="100404" y="156380"/>
                  </a:lnTo>
                  <a:cubicBezTo>
                    <a:pt x="93489" y="156152"/>
                    <a:pt x="87943" y="150443"/>
                    <a:pt x="87943" y="143462"/>
                  </a:cubicBezTo>
                  <a:lnTo>
                    <a:pt x="87943" y="91956"/>
                  </a:lnTo>
                  <a:close/>
                  <a:moveTo>
                    <a:pt x="196535" y="128033"/>
                  </a:moveTo>
                  <a:lnTo>
                    <a:pt x="196535" y="132306"/>
                  </a:lnTo>
                  <a:lnTo>
                    <a:pt x="156347" y="156412"/>
                  </a:lnTo>
                  <a:lnTo>
                    <a:pt x="112636" y="156412"/>
                  </a:lnTo>
                  <a:lnTo>
                    <a:pt x="112636" y="128033"/>
                  </a:lnTo>
                  <a:close/>
                  <a:moveTo>
                    <a:pt x="103438" y="0"/>
                  </a:moveTo>
                  <a:lnTo>
                    <a:pt x="103438" y="20975"/>
                  </a:lnTo>
                  <a:cubicBezTo>
                    <a:pt x="103438" y="39764"/>
                    <a:pt x="118704" y="55030"/>
                    <a:pt x="137460" y="55030"/>
                  </a:cubicBezTo>
                  <a:lnTo>
                    <a:pt x="146398" y="55030"/>
                  </a:lnTo>
                  <a:lnTo>
                    <a:pt x="146398" y="74830"/>
                  </a:lnTo>
                  <a:cubicBezTo>
                    <a:pt x="139515" y="76331"/>
                    <a:pt x="133480" y="80343"/>
                    <a:pt x="129403" y="86149"/>
                  </a:cubicBezTo>
                  <a:cubicBezTo>
                    <a:pt x="129142" y="86149"/>
                    <a:pt x="128914" y="86117"/>
                    <a:pt x="128685" y="86117"/>
                  </a:cubicBezTo>
                  <a:cubicBezTo>
                    <a:pt x="121444" y="86117"/>
                    <a:pt x="114855" y="88857"/>
                    <a:pt x="109831" y="93358"/>
                  </a:cubicBezTo>
                  <a:cubicBezTo>
                    <a:pt x="108820" y="91401"/>
                    <a:pt x="107548" y="89574"/>
                    <a:pt x="106047" y="87911"/>
                  </a:cubicBezTo>
                  <a:cubicBezTo>
                    <a:pt x="101774" y="83246"/>
                    <a:pt x="95968" y="80376"/>
                    <a:pt x="89705" y="79821"/>
                  </a:cubicBezTo>
                  <a:lnTo>
                    <a:pt x="27368" y="74308"/>
                  </a:lnTo>
                  <a:cubicBezTo>
                    <a:pt x="26639" y="74244"/>
                    <a:pt x="25910" y="74212"/>
                    <a:pt x="25182" y="74212"/>
                  </a:cubicBezTo>
                  <a:cubicBezTo>
                    <a:pt x="18942" y="74212"/>
                    <a:pt x="12832" y="76564"/>
                    <a:pt x="8188" y="80800"/>
                  </a:cubicBezTo>
                  <a:cubicBezTo>
                    <a:pt x="2968" y="85562"/>
                    <a:pt x="0" y="92314"/>
                    <a:pt x="0" y="99360"/>
                  </a:cubicBezTo>
                  <a:cubicBezTo>
                    <a:pt x="0" y="106439"/>
                    <a:pt x="3001" y="113191"/>
                    <a:pt x="8220" y="117954"/>
                  </a:cubicBezTo>
                  <a:cubicBezTo>
                    <a:pt x="12866" y="122193"/>
                    <a:pt x="18933" y="124520"/>
                    <a:pt x="25180" y="124520"/>
                  </a:cubicBezTo>
                  <a:cubicBezTo>
                    <a:pt x="25951" y="124520"/>
                    <a:pt x="26724" y="124484"/>
                    <a:pt x="27499" y="124412"/>
                  </a:cubicBezTo>
                  <a:lnTo>
                    <a:pt x="75711" y="119943"/>
                  </a:lnTo>
                  <a:lnTo>
                    <a:pt x="75711" y="143462"/>
                  </a:lnTo>
                  <a:cubicBezTo>
                    <a:pt x="75711" y="157358"/>
                    <a:pt x="86997" y="168645"/>
                    <a:pt x="100861" y="168645"/>
                  </a:cubicBezTo>
                  <a:lnTo>
                    <a:pt x="159739" y="168645"/>
                  </a:lnTo>
                  <a:lnTo>
                    <a:pt x="208767" y="139222"/>
                  </a:lnTo>
                  <a:lnTo>
                    <a:pt x="208767" y="115801"/>
                  </a:lnTo>
                  <a:lnTo>
                    <a:pt x="204592" y="115801"/>
                  </a:lnTo>
                  <a:lnTo>
                    <a:pt x="204592" y="114398"/>
                  </a:lnTo>
                  <a:cubicBezTo>
                    <a:pt x="204592" y="98806"/>
                    <a:pt x="191903" y="86117"/>
                    <a:pt x="176343" y="86117"/>
                  </a:cubicBezTo>
                  <a:cubicBezTo>
                    <a:pt x="176082" y="86117"/>
                    <a:pt x="175854" y="86149"/>
                    <a:pt x="175625" y="86149"/>
                  </a:cubicBezTo>
                  <a:cubicBezTo>
                    <a:pt x="171548" y="80343"/>
                    <a:pt x="165481" y="76331"/>
                    <a:pt x="158630" y="74830"/>
                  </a:cubicBezTo>
                  <a:lnTo>
                    <a:pt x="158630" y="55030"/>
                  </a:lnTo>
                  <a:lnTo>
                    <a:pt x="167536" y="55030"/>
                  </a:lnTo>
                  <a:cubicBezTo>
                    <a:pt x="186292" y="55030"/>
                    <a:pt x="201558" y="39764"/>
                    <a:pt x="201558" y="20975"/>
                  </a:cubicBezTo>
                  <a:lnTo>
                    <a:pt x="201558" y="0"/>
                  </a:lnTo>
                  <a:lnTo>
                    <a:pt x="180420" y="0"/>
                  </a:lnTo>
                  <a:cubicBezTo>
                    <a:pt x="168873" y="0"/>
                    <a:pt x="158663" y="5807"/>
                    <a:pt x="152498" y="14614"/>
                  </a:cubicBezTo>
                  <a:cubicBezTo>
                    <a:pt x="146333" y="5807"/>
                    <a:pt x="136123" y="0"/>
                    <a:pt x="124575" y="0"/>
                  </a:cubicBezTo>
                  <a:close/>
                </a:path>
              </a:pathLst>
            </a:custGeom>
            <a:solidFill>
              <a:srgbClr val="38A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600">
                <a:latin typeface="Work Sans Light" pitchFamily="2" charset="0"/>
              </a:endParaRPr>
            </a:p>
          </p:txBody>
        </p:sp>
      </p:grpSp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B91FCBB4-FA5A-F327-FC20-0489099125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0624" y="160667"/>
            <a:ext cx="873442" cy="87344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D2FFC8B-9EF8-60BD-D9B2-54A2A321D7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38" y="6060949"/>
            <a:ext cx="2573601" cy="7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8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DD0950F6-7491-DBB1-7B2F-E1B6B16B37C0}"/>
              </a:ext>
            </a:extLst>
          </p:cNvPr>
          <p:cNvGrpSpPr/>
          <p:nvPr/>
        </p:nvGrpSpPr>
        <p:grpSpPr>
          <a:xfrm>
            <a:off x="1180096" y="1507898"/>
            <a:ext cx="10905066" cy="4328417"/>
            <a:chOff x="689225" y="1514420"/>
            <a:chExt cx="7233164" cy="2719387"/>
          </a:xfrm>
        </p:grpSpPr>
        <p:grpSp>
          <p:nvGrpSpPr>
            <p:cNvPr id="5" name="Google Shape;766;p27">
              <a:extLst>
                <a:ext uri="{FF2B5EF4-FFF2-40B4-BE49-F238E27FC236}">
                  <a16:creationId xmlns:a16="http://schemas.microsoft.com/office/drawing/2014/main" id="{FF99EA5F-B4DA-07E9-ED4D-F74D99E9AF02}"/>
                </a:ext>
              </a:extLst>
            </p:cNvPr>
            <p:cNvGrpSpPr/>
            <p:nvPr/>
          </p:nvGrpSpPr>
          <p:grpSpPr>
            <a:xfrm>
              <a:off x="689225" y="1514420"/>
              <a:ext cx="1599900" cy="1566958"/>
              <a:chOff x="689225" y="1514420"/>
              <a:chExt cx="1599900" cy="1566958"/>
            </a:xfrm>
          </p:grpSpPr>
          <p:sp>
            <p:nvSpPr>
              <p:cNvPr id="42" name="Google Shape;767;p27">
                <a:extLst>
                  <a:ext uri="{FF2B5EF4-FFF2-40B4-BE49-F238E27FC236}">
                    <a16:creationId xmlns:a16="http://schemas.microsoft.com/office/drawing/2014/main" id="{CB87594A-D86D-C9C0-39B6-EAFFF43C3045}"/>
                  </a:ext>
                </a:extLst>
              </p:cNvPr>
              <p:cNvSpPr/>
              <p:nvPr/>
            </p:nvSpPr>
            <p:spPr>
              <a:xfrm>
                <a:off x="1489095" y="2455147"/>
                <a:ext cx="111" cy="491449"/>
              </a:xfrm>
              <a:custGeom>
                <a:avLst/>
                <a:gdLst/>
                <a:ahLst/>
                <a:cxnLst/>
                <a:rect l="l" t="t" r="r" b="b"/>
                <a:pathLst>
                  <a:path w="1" h="4447" fill="none" extrusionOk="0">
                    <a:moveTo>
                      <a:pt x="1" y="1"/>
                    </a:moveTo>
                    <a:lnTo>
                      <a:pt x="1" y="4446"/>
                    </a:lnTo>
                  </a:path>
                </a:pathLst>
              </a:custGeom>
              <a:noFill/>
              <a:ln w="9525" cap="rnd" cmpd="sng">
                <a:solidFill>
                  <a:schemeClr val="accent1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Work Sans Light" pitchFamily="2" charset="0"/>
                </a:endParaRPr>
              </a:p>
            </p:txBody>
          </p:sp>
          <p:sp>
            <p:nvSpPr>
              <p:cNvPr id="43" name="Google Shape;768;p27">
                <a:extLst>
                  <a:ext uri="{FF2B5EF4-FFF2-40B4-BE49-F238E27FC236}">
                    <a16:creationId xmlns:a16="http://schemas.microsoft.com/office/drawing/2014/main" id="{5BDAEBF7-4A3E-4316-4A9A-4F877407D148}"/>
                  </a:ext>
                </a:extLst>
              </p:cNvPr>
              <p:cNvSpPr/>
              <p:nvPr/>
            </p:nvSpPr>
            <p:spPr>
              <a:xfrm>
                <a:off x="1446821" y="2372706"/>
                <a:ext cx="104545" cy="10454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6" extrusionOk="0">
                    <a:moveTo>
                      <a:pt x="473" y="1"/>
                    </a:moveTo>
                    <a:cubicBezTo>
                      <a:pt x="212" y="1"/>
                      <a:pt x="0" y="212"/>
                      <a:pt x="0" y="473"/>
                    </a:cubicBezTo>
                    <a:cubicBezTo>
                      <a:pt x="0" y="734"/>
                      <a:pt x="212" y="946"/>
                      <a:pt x="473" y="946"/>
                    </a:cubicBezTo>
                    <a:cubicBezTo>
                      <a:pt x="734" y="946"/>
                      <a:pt x="945" y="734"/>
                      <a:pt x="945" y="473"/>
                    </a:cubicBezTo>
                    <a:cubicBezTo>
                      <a:pt x="945" y="212"/>
                      <a:pt x="734" y="1"/>
                      <a:pt x="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Work Sans Light" pitchFamily="2" charset="0"/>
                </a:endParaRPr>
              </a:p>
            </p:txBody>
          </p:sp>
          <p:sp>
            <p:nvSpPr>
              <p:cNvPr id="44" name="Google Shape;769;p27">
                <a:extLst>
                  <a:ext uri="{FF2B5EF4-FFF2-40B4-BE49-F238E27FC236}">
                    <a16:creationId xmlns:a16="http://schemas.microsoft.com/office/drawing/2014/main" id="{AD2D79C6-6710-81B9-49EB-8D67C4F7DE0A}"/>
                  </a:ext>
                </a:extLst>
              </p:cNvPr>
              <p:cNvSpPr/>
              <p:nvPr/>
            </p:nvSpPr>
            <p:spPr>
              <a:xfrm>
                <a:off x="1046362" y="2758129"/>
                <a:ext cx="885647" cy="323249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2925" extrusionOk="0">
                    <a:moveTo>
                      <a:pt x="289" y="0"/>
                    </a:moveTo>
                    <a:cubicBezTo>
                      <a:pt x="129" y="0"/>
                      <a:pt x="0" y="145"/>
                      <a:pt x="0" y="325"/>
                    </a:cubicBezTo>
                    <a:lnTo>
                      <a:pt x="0" y="1160"/>
                    </a:lnTo>
                    <a:lnTo>
                      <a:pt x="269" y="1462"/>
                    </a:lnTo>
                    <a:lnTo>
                      <a:pt x="0" y="1764"/>
                    </a:lnTo>
                    <a:lnTo>
                      <a:pt x="0" y="2599"/>
                    </a:lnTo>
                    <a:cubicBezTo>
                      <a:pt x="0" y="2779"/>
                      <a:pt x="129" y="2925"/>
                      <a:pt x="289" y="2925"/>
                    </a:cubicBezTo>
                    <a:lnTo>
                      <a:pt x="7456" y="2925"/>
                    </a:lnTo>
                    <a:cubicBezTo>
                      <a:pt x="7616" y="2925"/>
                      <a:pt x="7745" y="2779"/>
                      <a:pt x="7745" y="2599"/>
                    </a:cubicBezTo>
                    <a:lnTo>
                      <a:pt x="7745" y="1764"/>
                    </a:lnTo>
                    <a:lnTo>
                      <a:pt x="8014" y="1462"/>
                    </a:lnTo>
                    <a:lnTo>
                      <a:pt x="7745" y="1160"/>
                    </a:lnTo>
                    <a:lnTo>
                      <a:pt x="7745" y="325"/>
                    </a:lnTo>
                    <a:cubicBezTo>
                      <a:pt x="7745" y="145"/>
                      <a:pt x="7616" y="0"/>
                      <a:pt x="74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Work Sans Light" pitchFamily="2" charset="0"/>
                </a:endParaRPr>
              </a:p>
            </p:txBody>
          </p:sp>
          <p:sp>
            <p:nvSpPr>
              <p:cNvPr id="45" name="Google Shape;770;p27">
                <a:extLst>
                  <a:ext uri="{FF2B5EF4-FFF2-40B4-BE49-F238E27FC236}">
                    <a16:creationId xmlns:a16="http://schemas.microsoft.com/office/drawing/2014/main" id="{859F33B5-4DF5-3340-62E9-1CCC7E0EDC05}"/>
                  </a:ext>
                </a:extLst>
              </p:cNvPr>
              <p:cNvSpPr txBox="1"/>
              <p:nvPr/>
            </p:nvSpPr>
            <p:spPr>
              <a:xfrm>
                <a:off x="860464" y="1514420"/>
                <a:ext cx="1339675" cy="24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859514">
                  <a:spcAft>
                    <a:spcPts val="600"/>
                  </a:spcAft>
                </a:pPr>
                <a:r>
                  <a:rPr lang="en-GB" sz="2200" b="1" dirty="0">
                    <a:solidFill>
                      <a:srgbClr val="1453A3"/>
                    </a:solidFill>
                    <a:latin typeface="Work Sans Light" pitchFamily="2" charset="0"/>
                    <a:sym typeface="Fira Sans Extra Condensed"/>
                  </a:rPr>
                  <a:t>ENERO 5 a FEBRERO 28</a:t>
                </a:r>
                <a:endParaRPr sz="2200" b="1" dirty="0">
                  <a:solidFill>
                    <a:schemeClr val="accent1"/>
                  </a:solidFill>
                  <a:latin typeface="Work Sans Light" pitchFamily="2" charset="0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46" name="Google Shape;771;p27">
                <a:extLst>
                  <a:ext uri="{FF2B5EF4-FFF2-40B4-BE49-F238E27FC236}">
                    <a16:creationId xmlns:a16="http://schemas.microsoft.com/office/drawing/2014/main" id="{979F43A2-B17B-9621-1EDF-CFB358D89C97}"/>
                  </a:ext>
                </a:extLst>
              </p:cNvPr>
              <p:cNvSpPr txBox="1"/>
              <p:nvPr/>
            </p:nvSpPr>
            <p:spPr>
              <a:xfrm>
                <a:off x="689225" y="1740835"/>
                <a:ext cx="1599900" cy="44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859514">
                  <a:spcAft>
                    <a:spcPts val="600"/>
                  </a:spcAft>
                </a:pPr>
                <a:r>
                  <a:rPr lang="es-ES" sz="1692" dirty="0">
                    <a:latin typeface="Work Sans Light" pitchFamily="2" charset="0"/>
                    <a:ea typeface="Roboto"/>
                    <a:cs typeface="Roboto"/>
                    <a:sym typeface="Roboto"/>
                  </a:rPr>
                  <a:t>Acompañamiento</a:t>
                </a:r>
                <a:endParaRPr lang="es-CO" dirty="0">
                  <a:latin typeface="Work Sans Light" pitchFamily="2" charset="0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6" name="Google Shape;772;p27">
              <a:extLst>
                <a:ext uri="{FF2B5EF4-FFF2-40B4-BE49-F238E27FC236}">
                  <a16:creationId xmlns:a16="http://schemas.microsoft.com/office/drawing/2014/main" id="{EBBBC0B7-F07F-3FEE-1198-67CEB8A059C6}"/>
                </a:ext>
              </a:extLst>
            </p:cNvPr>
            <p:cNvGrpSpPr/>
            <p:nvPr/>
          </p:nvGrpSpPr>
          <p:grpSpPr>
            <a:xfrm>
              <a:off x="1541375" y="2758129"/>
              <a:ext cx="1599900" cy="1413806"/>
              <a:chOff x="1541375" y="2758129"/>
              <a:chExt cx="1599900" cy="1413806"/>
            </a:xfrm>
          </p:grpSpPr>
          <p:sp>
            <p:nvSpPr>
              <p:cNvPr id="37" name="Google Shape;773;p27">
                <a:extLst>
                  <a:ext uri="{FF2B5EF4-FFF2-40B4-BE49-F238E27FC236}">
                    <a16:creationId xmlns:a16="http://schemas.microsoft.com/office/drawing/2014/main" id="{91B26385-FE62-E99B-4FCA-ABB2970290D5}"/>
                  </a:ext>
                </a:extLst>
              </p:cNvPr>
              <p:cNvSpPr/>
              <p:nvPr/>
            </p:nvSpPr>
            <p:spPr>
              <a:xfrm>
                <a:off x="1931901" y="2758129"/>
                <a:ext cx="885647" cy="323249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2925" extrusionOk="0">
                    <a:moveTo>
                      <a:pt x="289" y="0"/>
                    </a:moveTo>
                    <a:cubicBezTo>
                      <a:pt x="129" y="0"/>
                      <a:pt x="1" y="145"/>
                      <a:pt x="1" y="325"/>
                    </a:cubicBezTo>
                    <a:lnTo>
                      <a:pt x="1" y="1160"/>
                    </a:lnTo>
                    <a:lnTo>
                      <a:pt x="269" y="1462"/>
                    </a:lnTo>
                    <a:lnTo>
                      <a:pt x="1" y="1764"/>
                    </a:lnTo>
                    <a:lnTo>
                      <a:pt x="1" y="2599"/>
                    </a:lnTo>
                    <a:cubicBezTo>
                      <a:pt x="1" y="2779"/>
                      <a:pt x="129" y="2925"/>
                      <a:pt x="289" y="2925"/>
                    </a:cubicBezTo>
                    <a:lnTo>
                      <a:pt x="7456" y="2925"/>
                    </a:lnTo>
                    <a:cubicBezTo>
                      <a:pt x="7617" y="2925"/>
                      <a:pt x="7745" y="2779"/>
                      <a:pt x="7745" y="2599"/>
                    </a:cubicBezTo>
                    <a:lnTo>
                      <a:pt x="7745" y="1764"/>
                    </a:lnTo>
                    <a:lnTo>
                      <a:pt x="8013" y="1462"/>
                    </a:lnTo>
                    <a:lnTo>
                      <a:pt x="7745" y="1160"/>
                    </a:lnTo>
                    <a:lnTo>
                      <a:pt x="7745" y="325"/>
                    </a:lnTo>
                    <a:cubicBezTo>
                      <a:pt x="7745" y="145"/>
                      <a:pt x="7617" y="0"/>
                      <a:pt x="7456" y="0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Work Sans Light" pitchFamily="2" charset="0"/>
                </a:endParaRPr>
              </a:p>
            </p:txBody>
          </p:sp>
          <p:sp>
            <p:nvSpPr>
              <p:cNvPr id="38" name="Google Shape;774;p27">
                <a:extLst>
                  <a:ext uri="{FF2B5EF4-FFF2-40B4-BE49-F238E27FC236}">
                    <a16:creationId xmlns:a16="http://schemas.microsoft.com/office/drawing/2014/main" id="{E7D70791-5861-36A2-B0C0-9352DDEBBE9E}"/>
                  </a:ext>
                </a:extLst>
              </p:cNvPr>
              <p:cNvSpPr/>
              <p:nvPr/>
            </p:nvSpPr>
            <p:spPr>
              <a:xfrm>
                <a:off x="2341240" y="2892914"/>
                <a:ext cx="111" cy="491339"/>
              </a:xfrm>
              <a:custGeom>
                <a:avLst/>
                <a:gdLst/>
                <a:ahLst/>
                <a:cxnLst/>
                <a:rect l="l" t="t" r="r" b="b"/>
                <a:pathLst>
                  <a:path w="1" h="4446" fill="none" extrusionOk="0">
                    <a:moveTo>
                      <a:pt x="1" y="4446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7030A0"/>
              </a:solidFill>
              <a:ln w="9525" cap="rnd" cmpd="sng">
                <a:solidFill>
                  <a:srgbClr val="7030A0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Work Sans Light" pitchFamily="2" charset="0"/>
                </a:endParaRPr>
              </a:p>
            </p:txBody>
          </p:sp>
          <p:sp>
            <p:nvSpPr>
              <p:cNvPr id="39" name="Google Shape;775;p27">
                <a:extLst>
                  <a:ext uri="{FF2B5EF4-FFF2-40B4-BE49-F238E27FC236}">
                    <a16:creationId xmlns:a16="http://schemas.microsoft.com/office/drawing/2014/main" id="{73DBA600-DC81-AE51-2C8F-7B197160CD66}"/>
                  </a:ext>
                </a:extLst>
              </p:cNvPr>
              <p:cNvSpPr/>
              <p:nvPr/>
            </p:nvSpPr>
            <p:spPr>
              <a:xfrm>
                <a:off x="2299021" y="3343311"/>
                <a:ext cx="104545" cy="10454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6" extrusionOk="0">
                    <a:moveTo>
                      <a:pt x="473" y="0"/>
                    </a:moveTo>
                    <a:cubicBezTo>
                      <a:pt x="212" y="0"/>
                      <a:pt x="0" y="212"/>
                      <a:pt x="0" y="473"/>
                    </a:cubicBezTo>
                    <a:cubicBezTo>
                      <a:pt x="0" y="734"/>
                      <a:pt x="212" y="945"/>
                      <a:pt x="473" y="945"/>
                    </a:cubicBezTo>
                    <a:cubicBezTo>
                      <a:pt x="734" y="945"/>
                      <a:pt x="945" y="734"/>
                      <a:pt x="945" y="473"/>
                    </a:cubicBezTo>
                    <a:cubicBezTo>
                      <a:pt x="945" y="212"/>
                      <a:pt x="734" y="0"/>
                      <a:pt x="473" y="0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Work Sans Light" pitchFamily="2" charset="0"/>
                </a:endParaRPr>
              </a:p>
            </p:txBody>
          </p:sp>
          <p:sp>
            <p:nvSpPr>
              <p:cNvPr id="40" name="Google Shape;776;p27">
                <a:extLst>
                  <a:ext uri="{FF2B5EF4-FFF2-40B4-BE49-F238E27FC236}">
                    <a16:creationId xmlns:a16="http://schemas.microsoft.com/office/drawing/2014/main" id="{2CC0D60A-541E-9CA8-B493-51D97B557A75}"/>
                  </a:ext>
                </a:extLst>
              </p:cNvPr>
              <p:cNvSpPr txBox="1"/>
              <p:nvPr/>
            </p:nvSpPr>
            <p:spPr>
              <a:xfrm>
                <a:off x="1801678" y="3510484"/>
                <a:ext cx="1079400" cy="24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859514">
                  <a:spcAft>
                    <a:spcPts val="600"/>
                  </a:spcAft>
                </a:pPr>
                <a:r>
                  <a:rPr lang="en-GB" sz="2200" b="1" dirty="0" err="1">
                    <a:solidFill>
                      <a:srgbClr val="7030A0"/>
                    </a:solidFill>
                    <a:latin typeface="Work Sans Light" pitchFamily="2" charset="0"/>
                    <a:sym typeface="Fira Sans Extra Condensed"/>
                  </a:rPr>
                  <a:t>Febrero</a:t>
                </a:r>
                <a:r>
                  <a:rPr lang="en-GB" sz="2200" b="1" dirty="0">
                    <a:solidFill>
                      <a:srgbClr val="7030A0"/>
                    </a:solidFill>
                    <a:latin typeface="Work Sans Light" pitchFamily="2" charset="0"/>
                    <a:sym typeface="Fira Sans Extra Condensed"/>
                  </a:rPr>
                  <a:t> 29</a:t>
                </a:r>
                <a:endParaRPr sz="2200" b="1" dirty="0">
                  <a:solidFill>
                    <a:srgbClr val="7030A0"/>
                  </a:solidFill>
                  <a:latin typeface="Work Sans Light" pitchFamily="2" charset="0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41" name="Google Shape;777;p27">
                <a:extLst>
                  <a:ext uri="{FF2B5EF4-FFF2-40B4-BE49-F238E27FC236}">
                    <a16:creationId xmlns:a16="http://schemas.microsoft.com/office/drawing/2014/main" id="{E0BCB049-D2C1-22F6-A700-2C204B9C0121}"/>
                  </a:ext>
                </a:extLst>
              </p:cNvPr>
              <p:cNvSpPr txBox="1"/>
              <p:nvPr/>
            </p:nvSpPr>
            <p:spPr>
              <a:xfrm>
                <a:off x="1541375" y="3724035"/>
                <a:ext cx="1599900" cy="44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859514">
                  <a:spcAft>
                    <a:spcPts val="600"/>
                  </a:spcAft>
                </a:pPr>
                <a:r>
                  <a:rPr lang="es-ES" sz="1692" dirty="0">
                    <a:latin typeface="Work Sans Light" pitchFamily="2" charset="0"/>
                    <a:ea typeface="Roboto"/>
                    <a:cs typeface="Roboto"/>
                    <a:sym typeface="Roboto"/>
                  </a:rPr>
                  <a:t>Publicación Prepliego</a:t>
                </a:r>
                <a:endParaRPr lang="es-CO" dirty="0">
                  <a:latin typeface="Work Sans Light" pitchFamily="2" charset="0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7" name="Google Shape;784;p27">
              <a:extLst>
                <a:ext uri="{FF2B5EF4-FFF2-40B4-BE49-F238E27FC236}">
                  <a16:creationId xmlns:a16="http://schemas.microsoft.com/office/drawing/2014/main" id="{0B94F31A-C3DF-5ADD-60AB-A8F63F727011}"/>
                </a:ext>
              </a:extLst>
            </p:cNvPr>
            <p:cNvGrpSpPr/>
            <p:nvPr/>
          </p:nvGrpSpPr>
          <p:grpSpPr>
            <a:xfrm>
              <a:off x="2460338" y="1514420"/>
              <a:ext cx="1599900" cy="1566958"/>
              <a:chOff x="2460338" y="1514420"/>
              <a:chExt cx="1599900" cy="1566958"/>
            </a:xfrm>
          </p:grpSpPr>
          <p:sp>
            <p:nvSpPr>
              <p:cNvPr id="32" name="Google Shape;785;p27">
                <a:extLst>
                  <a:ext uri="{FF2B5EF4-FFF2-40B4-BE49-F238E27FC236}">
                    <a16:creationId xmlns:a16="http://schemas.microsoft.com/office/drawing/2014/main" id="{A7A217B7-0772-49E3-97F6-751BFE0301F5}"/>
                  </a:ext>
                </a:extLst>
              </p:cNvPr>
              <p:cNvSpPr/>
              <p:nvPr/>
            </p:nvSpPr>
            <p:spPr>
              <a:xfrm>
                <a:off x="3260264" y="2455147"/>
                <a:ext cx="111" cy="491449"/>
              </a:xfrm>
              <a:custGeom>
                <a:avLst/>
                <a:gdLst/>
                <a:ahLst/>
                <a:cxnLst/>
                <a:rect l="l" t="t" r="r" b="b"/>
                <a:pathLst>
                  <a:path w="1" h="4447" fill="none" extrusionOk="0">
                    <a:moveTo>
                      <a:pt x="0" y="1"/>
                    </a:moveTo>
                    <a:lnTo>
                      <a:pt x="0" y="4446"/>
                    </a:lnTo>
                  </a:path>
                </a:pathLst>
              </a:custGeom>
              <a:noFill/>
              <a:ln w="9525" cap="rnd" cmpd="sng">
                <a:solidFill>
                  <a:schemeClr val="accent3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Work Sans Light" pitchFamily="2" charset="0"/>
                </a:endParaRPr>
              </a:p>
            </p:txBody>
          </p:sp>
          <p:sp>
            <p:nvSpPr>
              <p:cNvPr id="33" name="Google Shape;786;p27">
                <a:extLst>
                  <a:ext uri="{FF2B5EF4-FFF2-40B4-BE49-F238E27FC236}">
                    <a16:creationId xmlns:a16="http://schemas.microsoft.com/office/drawing/2014/main" id="{230C0772-1CCE-EEA0-41E2-E3E0B488EAC0}"/>
                  </a:ext>
                </a:extLst>
              </p:cNvPr>
              <p:cNvSpPr/>
              <p:nvPr/>
            </p:nvSpPr>
            <p:spPr>
              <a:xfrm>
                <a:off x="3207992" y="2372706"/>
                <a:ext cx="104545" cy="10454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6" extrusionOk="0">
                    <a:moveTo>
                      <a:pt x="473" y="1"/>
                    </a:moveTo>
                    <a:cubicBezTo>
                      <a:pt x="212" y="1"/>
                      <a:pt x="1" y="212"/>
                      <a:pt x="1" y="473"/>
                    </a:cubicBezTo>
                    <a:cubicBezTo>
                      <a:pt x="1" y="734"/>
                      <a:pt x="212" y="946"/>
                      <a:pt x="473" y="946"/>
                    </a:cubicBezTo>
                    <a:cubicBezTo>
                      <a:pt x="734" y="946"/>
                      <a:pt x="946" y="734"/>
                      <a:pt x="946" y="473"/>
                    </a:cubicBezTo>
                    <a:cubicBezTo>
                      <a:pt x="946" y="212"/>
                      <a:pt x="734" y="1"/>
                      <a:pt x="4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Work Sans Light" pitchFamily="2" charset="0"/>
                </a:endParaRPr>
              </a:p>
            </p:txBody>
          </p:sp>
          <p:sp>
            <p:nvSpPr>
              <p:cNvPr id="34" name="Google Shape;787;p27">
                <a:extLst>
                  <a:ext uri="{FF2B5EF4-FFF2-40B4-BE49-F238E27FC236}">
                    <a16:creationId xmlns:a16="http://schemas.microsoft.com/office/drawing/2014/main" id="{32ED5A12-03D1-4F3C-0DC0-E433DA8DF054}"/>
                  </a:ext>
                </a:extLst>
              </p:cNvPr>
              <p:cNvSpPr/>
              <p:nvPr/>
            </p:nvSpPr>
            <p:spPr>
              <a:xfrm>
                <a:off x="2817550" y="2758129"/>
                <a:ext cx="885647" cy="323249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2925" extrusionOk="0">
                    <a:moveTo>
                      <a:pt x="289" y="0"/>
                    </a:moveTo>
                    <a:cubicBezTo>
                      <a:pt x="129" y="0"/>
                      <a:pt x="0" y="145"/>
                      <a:pt x="0" y="325"/>
                    </a:cubicBezTo>
                    <a:lnTo>
                      <a:pt x="0" y="1160"/>
                    </a:lnTo>
                    <a:lnTo>
                      <a:pt x="268" y="1462"/>
                    </a:lnTo>
                    <a:lnTo>
                      <a:pt x="0" y="1764"/>
                    </a:lnTo>
                    <a:lnTo>
                      <a:pt x="0" y="2599"/>
                    </a:lnTo>
                    <a:cubicBezTo>
                      <a:pt x="0" y="2779"/>
                      <a:pt x="129" y="2925"/>
                      <a:pt x="289" y="2925"/>
                    </a:cubicBezTo>
                    <a:lnTo>
                      <a:pt x="7456" y="2925"/>
                    </a:lnTo>
                    <a:cubicBezTo>
                      <a:pt x="7616" y="2925"/>
                      <a:pt x="7744" y="2779"/>
                      <a:pt x="7744" y="2599"/>
                    </a:cubicBezTo>
                    <a:lnTo>
                      <a:pt x="7744" y="1764"/>
                    </a:lnTo>
                    <a:lnTo>
                      <a:pt x="8013" y="1462"/>
                    </a:lnTo>
                    <a:lnTo>
                      <a:pt x="7744" y="1160"/>
                    </a:lnTo>
                    <a:lnTo>
                      <a:pt x="7744" y="325"/>
                    </a:lnTo>
                    <a:cubicBezTo>
                      <a:pt x="7744" y="145"/>
                      <a:pt x="7616" y="0"/>
                      <a:pt x="74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Work Sans Light" pitchFamily="2" charset="0"/>
                </a:endParaRPr>
              </a:p>
            </p:txBody>
          </p:sp>
          <p:sp>
            <p:nvSpPr>
              <p:cNvPr id="35" name="Google Shape;788;p27">
                <a:extLst>
                  <a:ext uri="{FF2B5EF4-FFF2-40B4-BE49-F238E27FC236}">
                    <a16:creationId xmlns:a16="http://schemas.microsoft.com/office/drawing/2014/main" id="{F2DC0E75-CFBE-C09B-D7A0-AB0C1709FC29}"/>
                  </a:ext>
                </a:extLst>
              </p:cNvPr>
              <p:cNvSpPr txBox="1"/>
              <p:nvPr/>
            </p:nvSpPr>
            <p:spPr>
              <a:xfrm>
                <a:off x="2720639" y="1514420"/>
                <a:ext cx="1079400" cy="24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859514">
                  <a:spcAft>
                    <a:spcPts val="600"/>
                  </a:spcAft>
                </a:pPr>
                <a:r>
                  <a:rPr lang="en-GB" sz="2200" b="1" dirty="0">
                    <a:solidFill>
                      <a:srgbClr val="555555"/>
                    </a:solidFill>
                    <a:latin typeface="Work Sans Light" pitchFamily="2" charset="0"/>
                    <a:sym typeface="Fira Sans Extra Condensed"/>
                  </a:rPr>
                  <a:t>MARZO 08</a:t>
                </a:r>
                <a:endParaRPr sz="2200" b="1" dirty="0">
                  <a:solidFill>
                    <a:schemeClr val="accent3"/>
                  </a:solidFill>
                  <a:latin typeface="Work Sans Light" pitchFamily="2" charset="0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36" name="Google Shape;789;p27">
                <a:extLst>
                  <a:ext uri="{FF2B5EF4-FFF2-40B4-BE49-F238E27FC236}">
                    <a16:creationId xmlns:a16="http://schemas.microsoft.com/office/drawing/2014/main" id="{8811A122-6627-6806-8F11-D57DA68C7E1F}"/>
                  </a:ext>
                </a:extLst>
              </p:cNvPr>
              <p:cNvSpPr txBox="1"/>
              <p:nvPr/>
            </p:nvSpPr>
            <p:spPr>
              <a:xfrm>
                <a:off x="2460338" y="1758245"/>
                <a:ext cx="1599900" cy="44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859514">
                  <a:spcAft>
                    <a:spcPts val="600"/>
                  </a:spcAft>
                </a:pPr>
                <a:r>
                  <a:rPr lang="es-CO" sz="1692" dirty="0">
                    <a:latin typeface="Work Sans Light" pitchFamily="2" charset="0"/>
                    <a:ea typeface="Roboto"/>
                    <a:cs typeface="Roboto"/>
                    <a:sym typeface="Roboto"/>
                  </a:rPr>
                  <a:t>Publicación Pliego Definitivo y Apertura Convocatoria</a:t>
                </a:r>
                <a:endParaRPr lang="es-CO" dirty="0">
                  <a:latin typeface="Work Sans Light" pitchFamily="2" charset="0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8" name="Google Shape;790;p27">
              <a:extLst>
                <a:ext uri="{FF2B5EF4-FFF2-40B4-BE49-F238E27FC236}">
                  <a16:creationId xmlns:a16="http://schemas.microsoft.com/office/drawing/2014/main" id="{E0B6CCD9-CD21-A034-D47D-56CA007AC475}"/>
                </a:ext>
              </a:extLst>
            </p:cNvPr>
            <p:cNvGrpSpPr/>
            <p:nvPr/>
          </p:nvGrpSpPr>
          <p:grpSpPr>
            <a:xfrm>
              <a:off x="3396704" y="2758129"/>
              <a:ext cx="1599900" cy="1430159"/>
              <a:chOff x="3396704" y="2758129"/>
              <a:chExt cx="1599900" cy="1430159"/>
            </a:xfrm>
          </p:grpSpPr>
          <p:sp>
            <p:nvSpPr>
              <p:cNvPr id="27" name="Google Shape;791;p27">
                <a:extLst>
                  <a:ext uri="{FF2B5EF4-FFF2-40B4-BE49-F238E27FC236}">
                    <a16:creationId xmlns:a16="http://schemas.microsoft.com/office/drawing/2014/main" id="{80A78ADA-1C4A-842D-EE3E-F7BABCDCCB6E}"/>
                  </a:ext>
                </a:extLst>
              </p:cNvPr>
              <p:cNvSpPr/>
              <p:nvPr/>
            </p:nvSpPr>
            <p:spPr>
              <a:xfrm>
                <a:off x="4145803" y="2892913"/>
                <a:ext cx="111" cy="491339"/>
              </a:xfrm>
              <a:custGeom>
                <a:avLst/>
                <a:gdLst/>
                <a:ahLst/>
                <a:cxnLst/>
                <a:rect l="l" t="t" r="r" b="b"/>
                <a:pathLst>
                  <a:path w="1" h="4446" fill="none" extrusionOk="0">
                    <a:moveTo>
                      <a:pt x="1" y="4446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Work Sans Light" pitchFamily="2" charset="0"/>
                </a:endParaRPr>
              </a:p>
            </p:txBody>
          </p:sp>
          <p:sp>
            <p:nvSpPr>
              <p:cNvPr id="28" name="Google Shape;792;p27">
                <a:extLst>
                  <a:ext uri="{FF2B5EF4-FFF2-40B4-BE49-F238E27FC236}">
                    <a16:creationId xmlns:a16="http://schemas.microsoft.com/office/drawing/2014/main" id="{2B9359D1-8E74-3942-C777-0F4D2A368189}"/>
                  </a:ext>
                </a:extLst>
              </p:cNvPr>
              <p:cNvSpPr/>
              <p:nvPr/>
            </p:nvSpPr>
            <p:spPr>
              <a:xfrm>
                <a:off x="4103584" y="3343311"/>
                <a:ext cx="104545" cy="10454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6" extrusionOk="0">
                    <a:moveTo>
                      <a:pt x="473" y="0"/>
                    </a:moveTo>
                    <a:cubicBezTo>
                      <a:pt x="212" y="0"/>
                      <a:pt x="0" y="212"/>
                      <a:pt x="0" y="473"/>
                    </a:cubicBezTo>
                    <a:cubicBezTo>
                      <a:pt x="0" y="734"/>
                      <a:pt x="212" y="945"/>
                      <a:pt x="473" y="945"/>
                    </a:cubicBezTo>
                    <a:cubicBezTo>
                      <a:pt x="734" y="945"/>
                      <a:pt x="945" y="734"/>
                      <a:pt x="945" y="473"/>
                    </a:cubicBezTo>
                    <a:cubicBezTo>
                      <a:pt x="945" y="212"/>
                      <a:pt x="734" y="0"/>
                      <a:pt x="4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Work Sans Light" pitchFamily="2" charset="0"/>
                </a:endParaRPr>
              </a:p>
            </p:txBody>
          </p:sp>
          <p:sp>
            <p:nvSpPr>
              <p:cNvPr id="29" name="Google Shape;793;p27">
                <a:extLst>
                  <a:ext uri="{FF2B5EF4-FFF2-40B4-BE49-F238E27FC236}">
                    <a16:creationId xmlns:a16="http://schemas.microsoft.com/office/drawing/2014/main" id="{CD87DD97-4869-DF1D-8AA5-A883F2852FE9}"/>
                  </a:ext>
                </a:extLst>
              </p:cNvPr>
              <p:cNvSpPr/>
              <p:nvPr/>
            </p:nvSpPr>
            <p:spPr>
              <a:xfrm>
                <a:off x="3703089" y="2758129"/>
                <a:ext cx="885647" cy="323249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2925" extrusionOk="0">
                    <a:moveTo>
                      <a:pt x="289" y="0"/>
                    </a:moveTo>
                    <a:cubicBezTo>
                      <a:pt x="129" y="0"/>
                      <a:pt x="0" y="145"/>
                      <a:pt x="0" y="325"/>
                    </a:cubicBezTo>
                    <a:lnTo>
                      <a:pt x="0" y="1160"/>
                    </a:lnTo>
                    <a:lnTo>
                      <a:pt x="269" y="1462"/>
                    </a:lnTo>
                    <a:lnTo>
                      <a:pt x="0" y="1764"/>
                    </a:lnTo>
                    <a:lnTo>
                      <a:pt x="0" y="2599"/>
                    </a:lnTo>
                    <a:cubicBezTo>
                      <a:pt x="0" y="2779"/>
                      <a:pt x="129" y="2925"/>
                      <a:pt x="289" y="2925"/>
                    </a:cubicBezTo>
                    <a:lnTo>
                      <a:pt x="7456" y="2925"/>
                    </a:lnTo>
                    <a:cubicBezTo>
                      <a:pt x="7616" y="2925"/>
                      <a:pt x="7745" y="2779"/>
                      <a:pt x="7745" y="2599"/>
                    </a:cubicBezTo>
                    <a:lnTo>
                      <a:pt x="7745" y="1764"/>
                    </a:lnTo>
                    <a:lnTo>
                      <a:pt x="8014" y="1462"/>
                    </a:lnTo>
                    <a:lnTo>
                      <a:pt x="7745" y="1160"/>
                    </a:lnTo>
                    <a:lnTo>
                      <a:pt x="7745" y="325"/>
                    </a:lnTo>
                    <a:cubicBezTo>
                      <a:pt x="7745" y="145"/>
                      <a:pt x="7616" y="0"/>
                      <a:pt x="74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Work Sans Light" pitchFamily="2" charset="0"/>
                </a:endParaRPr>
              </a:p>
            </p:txBody>
          </p:sp>
          <p:sp>
            <p:nvSpPr>
              <p:cNvPr id="30" name="Google Shape;794;p27">
                <a:extLst>
                  <a:ext uri="{FF2B5EF4-FFF2-40B4-BE49-F238E27FC236}">
                    <a16:creationId xmlns:a16="http://schemas.microsoft.com/office/drawing/2014/main" id="{9A1A7CE3-9719-A57B-FA65-65D4115D5AA6}"/>
                  </a:ext>
                </a:extLst>
              </p:cNvPr>
              <p:cNvSpPr txBox="1"/>
              <p:nvPr/>
            </p:nvSpPr>
            <p:spPr>
              <a:xfrm>
                <a:off x="3606268" y="3510483"/>
                <a:ext cx="1271742" cy="24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859514">
                  <a:spcAft>
                    <a:spcPts val="600"/>
                  </a:spcAft>
                </a:pPr>
                <a:r>
                  <a:rPr lang="en-GB" sz="2200" b="1" dirty="0">
                    <a:solidFill>
                      <a:srgbClr val="005A92"/>
                    </a:solidFill>
                    <a:latin typeface="Work Sans Light" pitchFamily="2" charset="0"/>
                    <a:sym typeface="Fira Sans Extra Condensed"/>
                  </a:rPr>
                  <a:t>Marzo 13</a:t>
                </a:r>
                <a:endParaRPr sz="2200" b="1" dirty="0">
                  <a:solidFill>
                    <a:schemeClr val="accent5"/>
                  </a:solidFill>
                  <a:latin typeface="Work Sans Light" pitchFamily="2" charset="0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31" name="Google Shape;795;p27">
                <a:extLst>
                  <a:ext uri="{FF2B5EF4-FFF2-40B4-BE49-F238E27FC236}">
                    <a16:creationId xmlns:a16="http://schemas.microsoft.com/office/drawing/2014/main" id="{F2C188E7-DED5-113F-3200-C295BF546894}"/>
                  </a:ext>
                </a:extLst>
              </p:cNvPr>
              <p:cNvSpPr txBox="1"/>
              <p:nvPr/>
            </p:nvSpPr>
            <p:spPr>
              <a:xfrm>
                <a:off x="3396704" y="3740388"/>
                <a:ext cx="1599900" cy="44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859514">
                  <a:spcAft>
                    <a:spcPts val="600"/>
                  </a:spcAft>
                </a:pPr>
                <a:r>
                  <a:rPr lang="es-CO" sz="1692" dirty="0">
                    <a:latin typeface="Work Sans Light" pitchFamily="2" charset="0"/>
                    <a:ea typeface="Roboto"/>
                    <a:cs typeface="Roboto"/>
                    <a:sym typeface="Roboto"/>
                  </a:rPr>
                  <a:t>Evento de Lanzamiento Convocatoria</a:t>
                </a:r>
                <a:endParaRPr lang="es-CO" dirty="0">
                  <a:latin typeface="Work Sans Light" pitchFamily="2" charset="0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9" name="Google Shape;796;p27">
              <a:extLst>
                <a:ext uri="{FF2B5EF4-FFF2-40B4-BE49-F238E27FC236}">
                  <a16:creationId xmlns:a16="http://schemas.microsoft.com/office/drawing/2014/main" id="{D203A867-1E06-3582-8BBE-093F4F8C7AB5}"/>
                </a:ext>
              </a:extLst>
            </p:cNvPr>
            <p:cNvGrpSpPr/>
            <p:nvPr/>
          </p:nvGrpSpPr>
          <p:grpSpPr>
            <a:xfrm>
              <a:off x="4219967" y="1514420"/>
              <a:ext cx="1635896" cy="1566958"/>
              <a:chOff x="4219967" y="1514420"/>
              <a:chExt cx="1635896" cy="1566958"/>
            </a:xfrm>
          </p:grpSpPr>
          <p:sp>
            <p:nvSpPr>
              <p:cNvPr id="22" name="Google Shape;797;p27">
                <a:extLst>
                  <a:ext uri="{FF2B5EF4-FFF2-40B4-BE49-F238E27FC236}">
                    <a16:creationId xmlns:a16="http://schemas.microsoft.com/office/drawing/2014/main" id="{1AA696DA-4CF4-0C4E-9E62-D9E39AEAEEBE}"/>
                  </a:ext>
                </a:extLst>
              </p:cNvPr>
              <p:cNvSpPr/>
              <p:nvPr/>
            </p:nvSpPr>
            <p:spPr>
              <a:xfrm>
                <a:off x="4997967" y="2455147"/>
                <a:ext cx="111" cy="491449"/>
              </a:xfrm>
              <a:custGeom>
                <a:avLst/>
                <a:gdLst/>
                <a:ahLst/>
                <a:cxnLst/>
                <a:rect l="l" t="t" r="r" b="b"/>
                <a:pathLst>
                  <a:path w="1" h="4447" fill="none" extrusionOk="0">
                    <a:moveTo>
                      <a:pt x="1" y="1"/>
                    </a:moveTo>
                    <a:lnTo>
                      <a:pt x="1" y="4446"/>
                    </a:lnTo>
                  </a:path>
                </a:pathLst>
              </a:custGeom>
              <a:noFill/>
              <a:ln w="9525" cap="rnd" cmpd="sng">
                <a:solidFill>
                  <a:schemeClr val="accent2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Work Sans Light" pitchFamily="2" charset="0"/>
                </a:endParaRPr>
              </a:p>
            </p:txBody>
          </p:sp>
          <p:sp>
            <p:nvSpPr>
              <p:cNvPr id="23" name="Google Shape;798;p27">
                <a:extLst>
                  <a:ext uri="{FF2B5EF4-FFF2-40B4-BE49-F238E27FC236}">
                    <a16:creationId xmlns:a16="http://schemas.microsoft.com/office/drawing/2014/main" id="{26B36D60-8184-600A-2C6F-2CDA96472182}"/>
                  </a:ext>
                </a:extLst>
              </p:cNvPr>
              <p:cNvSpPr/>
              <p:nvPr/>
            </p:nvSpPr>
            <p:spPr>
              <a:xfrm>
                <a:off x="4955748" y="2372706"/>
                <a:ext cx="104545" cy="10454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6" extrusionOk="0">
                    <a:moveTo>
                      <a:pt x="473" y="1"/>
                    </a:moveTo>
                    <a:cubicBezTo>
                      <a:pt x="212" y="1"/>
                      <a:pt x="0" y="212"/>
                      <a:pt x="0" y="473"/>
                    </a:cubicBezTo>
                    <a:cubicBezTo>
                      <a:pt x="0" y="734"/>
                      <a:pt x="212" y="946"/>
                      <a:pt x="473" y="946"/>
                    </a:cubicBezTo>
                    <a:cubicBezTo>
                      <a:pt x="734" y="946"/>
                      <a:pt x="946" y="734"/>
                      <a:pt x="946" y="473"/>
                    </a:cubicBezTo>
                    <a:cubicBezTo>
                      <a:pt x="946" y="212"/>
                      <a:pt x="734" y="1"/>
                      <a:pt x="4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Work Sans Light" pitchFamily="2" charset="0"/>
                </a:endParaRPr>
              </a:p>
            </p:txBody>
          </p:sp>
          <p:sp>
            <p:nvSpPr>
              <p:cNvPr id="24" name="Google Shape;799;p27">
                <a:extLst>
                  <a:ext uri="{FF2B5EF4-FFF2-40B4-BE49-F238E27FC236}">
                    <a16:creationId xmlns:a16="http://schemas.microsoft.com/office/drawing/2014/main" id="{3F295267-3F47-BDFC-687E-1F359153623C}"/>
                  </a:ext>
                </a:extLst>
              </p:cNvPr>
              <p:cNvSpPr/>
              <p:nvPr/>
            </p:nvSpPr>
            <p:spPr>
              <a:xfrm>
                <a:off x="4588628" y="2758129"/>
                <a:ext cx="885758" cy="323249"/>
              </a:xfrm>
              <a:custGeom>
                <a:avLst/>
                <a:gdLst/>
                <a:ahLst/>
                <a:cxnLst/>
                <a:rect l="l" t="t" r="r" b="b"/>
                <a:pathLst>
                  <a:path w="8015" h="2925" extrusionOk="0">
                    <a:moveTo>
                      <a:pt x="289" y="0"/>
                    </a:moveTo>
                    <a:cubicBezTo>
                      <a:pt x="129" y="0"/>
                      <a:pt x="1" y="145"/>
                      <a:pt x="1" y="325"/>
                    </a:cubicBezTo>
                    <a:lnTo>
                      <a:pt x="1" y="1160"/>
                    </a:lnTo>
                    <a:lnTo>
                      <a:pt x="269" y="1462"/>
                    </a:lnTo>
                    <a:lnTo>
                      <a:pt x="1" y="1764"/>
                    </a:lnTo>
                    <a:lnTo>
                      <a:pt x="1" y="2599"/>
                    </a:lnTo>
                    <a:cubicBezTo>
                      <a:pt x="1" y="2779"/>
                      <a:pt x="129" y="2925"/>
                      <a:pt x="289" y="2925"/>
                    </a:cubicBezTo>
                    <a:lnTo>
                      <a:pt x="7456" y="2925"/>
                    </a:lnTo>
                    <a:cubicBezTo>
                      <a:pt x="7617" y="2925"/>
                      <a:pt x="7746" y="2779"/>
                      <a:pt x="7746" y="2599"/>
                    </a:cubicBezTo>
                    <a:lnTo>
                      <a:pt x="7746" y="1764"/>
                    </a:lnTo>
                    <a:lnTo>
                      <a:pt x="8014" y="1462"/>
                    </a:lnTo>
                    <a:lnTo>
                      <a:pt x="7746" y="1160"/>
                    </a:lnTo>
                    <a:lnTo>
                      <a:pt x="7746" y="325"/>
                    </a:lnTo>
                    <a:cubicBezTo>
                      <a:pt x="7746" y="145"/>
                      <a:pt x="7617" y="0"/>
                      <a:pt x="74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Work Sans Light" pitchFamily="2" charset="0"/>
                </a:endParaRPr>
              </a:p>
            </p:txBody>
          </p:sp>
          <p:sp>
            <p:nvSpPr>
              <p:cNvPr id="25" name="Google Shape;800;p27">
                <a:extLst>
                  <a:ext uri="{FF2B5EF4-FFF2-40B4-BE49-F238E27FC236}">
                    <a16:creationId xmlns:a16="http://schemas.microsoft.com/office/drawing/2014/main" id="{D3FF0B5A-6BE6-3E7F-A953-FE45382EE004}"/>
                  </a:ext>
                </a:extLst>
              </p:cNvPr>
              <p:cNvSpPr txBox="1"/>
              <p:nvPr/>
            </p:nvSpPr>
            <p:spPr>
              <a:xfrm>
                <a:off x="4491773" y="1514420"/>
                <a:ext cx="1079400" cy="24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859514">
                  <a:spcAft>
                    <a:spcPts val="600"/>
                  </a:spcAft>
                </a:pPr>
                <a:r>
                  <a:rPr lang="en-GB" sz="2200" b="1" dirty="0">
                    <a:solidFill>
                      <a:srgbClr val="A22C00"/>
                    </a:solidFill>
                    <a:latin typeface="Work Sans Light" pitchFamily="2" charset="0"/>
                    <a:sym typeface="Fira Sans Extra Condensed"/>
                  </a:rPr>
                  <a:t>ABRIL 15 </a:t>
                </a:r>
                <a:endParaRPr sz="2200" b="1" dirty="0">
                  <a:solidFill>
                    <a:schemeClr val="accent2"/>
                  </a:solidFill>
                  <a:latin typeface="Work Sans Light" pitchFamily="2" charset="0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26" name="Google Shape;801;p27">
                <a:extLst>
                  <a:ext uri="{FF2B5EF4-FFF2-40B4-BE49-F238E27FC236}">
                    <a16:creationId xmlns:a16="http://schemas.microsoft.com/office/drawing/2014/main" id="{17928A28-1D90-FE51-506A-1CC71E48B36F}"/>
                  </a:ext>
                </a:extLst>
              </p:cNvPr>
              <p:cNvSpPr txBox="1"/>
              <p:nvPr/>
            </p:nvSpPr>
            <p:spPr>
              <a:xfrm>
                <a:off x="4219967" y="1801103"/>
                <a:ext cx="1635896" cy="44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859514">
                  <a:spcAft>
                    <a:spcPts val="600"/>
                  </a:spcAft>
                </a:pPr>
                <a:r>
                  <a:rPr lang="es-CO" sz="1692" dirty="0">
                    <a:latin typeface="Work Sans Light" pitchFamily="2" charset="0"/>
                    <a:ea typeface="Roboto"/>
                    <a:cs typeface="Roboto"/>
                    <a:sym typeface="Roboto"/>
                  </a:rPr>
                  <a:t>Cierre de la Convocatoria</a:t>
                </a:r>
                <a:endParaRPr lang="es-CO" dirty="0">
                  <a:latin typeface="Work Sans Light" pitchFamily="2" charset="0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0" name="Google Shape;802;p27">
              <a:extLst>
                <a:ext uri="{FF2B5EF4-FFF2-40B4-BE49-F238E27FC236}">
                  <a16:creationId xmlns:a16="http://schemas.microsoft.com/office/drawing/2014/main" id="{71074831-7807-E1E3-D069-059F9BD9C09B}"/>
                </a:ext>
              </a:extLst>
            </p:cNvPr>
            <p:cNvGrpSpPr/>
            <p:nvPr/>
          </p:nvGrpSpPr>
          <p:grpSpPr>
            <a:xfrm>
              <a:off x="6002600" y="1514420"/>
              <a:ext cx="1919789" cy="1566958"/>
              <a:chOff x="6002600" y="1514420"/>
              <a:chExt cx="1919789" cy="1566958"/>
            </a:xfrm>
          </p:grpSpPr>
          <p:sp>
            <p:nvSpPr>
              <p:cNvPr id="17" name="Google Shape;803;p27">
                <a:extLst>
                  <a:ext uri="{FF2B5EF4-FFF2-40B4-BE49-F238E27FC236}">
                    <a16:creationId xmlns:a16="http://schemas.microsoft.com/office/drawing/2014/main" id="{686ACF6F-DD6C-E814-3B1F-9F6731B18EBD}"/>
                  </a:ext>
                </a:extLst>
              </p:cNvPr>
              <p:cNvSpPr/>
              <p:nvPr/>
            </p:nvSpPr>
            <p:spPr>
              <a:xfrm>
                <a:off x="6802530" y="2455147"/>
                <a:ext cx="111" cy="491449"/>
              </a:xfrm>
              <a:custGeom>
                <a:avLst/>
                <a:gdLst/>
                <a:ahLst/>
                <a:cxnLst/>
                <a:rect l="l" t="t" r="r" b="b"/>
                <a:pathLst>
                  <a:path w="1" h="4447" fill="none" extrusionOk="0">
                    <a:moveTo>
                      <a:pt x="1" y="1"/>
                    </a:moveTo>
                    <a:lnTo>
                      <a:pt x="1" y="4446"/>
                    </a:lnTo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Work Sans Light" pitchFamily="2" charset="0"/>
                </a:endParaRPr>
              </a:p>
            </p:txBody>
          </p:sp>
          <p:sp>
            <p:nvSpPr>
              <p:cNvPr id="18" name="Google Shape;804;p27">
                <a:extLst>
                  <a:ext uri="{FF2B5EF4-FFF2-40B4-BE49-F238E27FC236}">
                    <a16:creationId xmlns:a16="http://schemas.microsoft.com/office/drawing/2014/main" id="{3420ECA8-4880-A49F-36DE-DA02EA059B60}"/>
                  </a:ext>
                </a:extLst>
              </p:cNvPr>
              <p:cNvSpPr/>
              <p:nvPr/>
            </p:nvSpPr>
            <p:spPr>
              <a:xfrm>
                <a:off x="6759088" y="2372706"/>
                <a:ext cx="104545" cy="10454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6" extrusionOk="0">
                    <a:moveTo>
                      <a:pt x="473" y="1"/>
                    </a:moveTo>
                    <a:cubicBezTo>
                      <a:pt x="212" y="1"/>
                      <a:pt x="0" y="212"/>
                      <a:pt x="0" y="473"/>
                    </a:cubicBezTo>
                    <a:cubicBezTo>
                      <a:pt x="0" y="734"/>
                      <a:pt x="212" y="946"/>
                      <a:pt x="473" y="946"/>
                    </a:cubicBezTo>
                    <a:cubicBezTo>
                      <a:pt x="734" y="946"/>
                      <a:pt x="945" y="734"/>
                      <a:pt x="945" y="473"/>
                    </a:cubicBezTo>
                    <a:cubicBezTo>
                      <a:pt x="945" y="212"/>
                      <a:pt x="734" y="1"/>
                      <a:pt x="4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Work Sans Light" pitchFamily="2" charset="0"/>
                </a:endParaRPr>
              </a:p>
            </p:txBody>
          </p:sp>
          <p:sp>
            <p:nvSpPr>
              <p:cNvPr id="19" name="Google Shape;805;p27">
                <a:extLst>
                  <a:ext uri="{FF2B5EF4-FFF2-40B4-BE49-F238E27FC236}">
                    <a16:creationId xmlns:a16="http://schemas.microsoft.com/office/drawing/2014/main" id="{4CEFEA0A-E809-A205-D2D6-9B401B16DED2}"/>
                  </a:ext>
                </a:extLst>
              </p:cNvPr>
              <p:cNvSpPr/>
              <p:nvPr/>
            </p:nvSpPr>
            <p:spPr>
              <a:xfrm>
                <a:off x="6359816" y="2758129"/>
                <a:ext cx="885647" cy="323249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2925" extrusionOk="0">
                    <a:moveTo>
                      <a:pt x="289" y="0"/>
                    </a:moveTo>
                    <a:cubicBezTo>
                      <a:pt x="129" y="0"/>
                      <a:pt x="1" y="145"/>
                      <a:pt x="1" y="325"/>
                    </a:cubicBezTo>
                    <a:lnTo>
                      <a:pt x="1" y="1160"/>
                    </a:lnTo>
                    <a:lnTo>
                      <a:pt x="269" y="1462"/>
                    </a:lnTo>
                    <a:lnTo>
                      <a:pt x="1" y="1764"/>
                    </a:lnTo>
                    <a:lnTo>
                      <a:pt x="1" y="2599"/>
                    </a:lnTo>
                    <a:cubicBezTo>
                      <a:pt x="1" y="2779"/>
                      <a:pt x="129" y="2925"/>
                      <a:pt x="289" y="2925"/>
                    </a:cubicBezTo>
                    <a:lnTo>
                      <a:pt x="7456" y="2925"/>
                    </a:lnTo>
                    <a:cubicBezTo>
                      <a:pt x="7616" y="2925"/>
                      <a:pt x="7746" y="2779"/>
                      <a:pt x="7746" y="2599"/>
                    </a:cubicBezTo>
                    <a:lnTo>
                      <a:pt x="7746" y="1764"/>
                    </a:lnTo>
                    <a:lnTo>
                      <a:pt x="8014" y="1462"/>
                    </a:lnTo>
                    <a:lnTo>
                      <a:pt x="7746" y="1160"/>
                    </a:lnTo>
                    <a:lnTo>
                      <a:pt x="7746" y="325"/>
                    </a:lnTo>
                    <a:cubicBezTo>
                      <a:pt x="7746" y="145"/>
                      <a:pt x="7616" y="0"/>
                      <a:pt x="74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Work Sans Light" pitchFamily="2" charset="0"/>
                </a:endParaRPr>
              </a:p>
            </p:txBody>
          </p:sp>
          <p:sp>
            <p:nvSpPr>
              <p:cNvPr id="20" name="Google Shape;806;p27">
                <a:extLst>
                  <a:ext uri="{FF2B5EF4-FFF2-40B4-BE49-F238E27FC236}">
                    <a16:creationId xmlns:a16="http://schemas.microsoft.com/office/drawing/2014/main" id="{EC5C6E7E-9649-10B3-9587-4823E30300D4}"/>
                  </a:ext>
                </a:extLst>
              </p:cNvPr>
              <p:cNvSpPr txBox="1"/>
              <p:nvPr/>
            </p:nvSpPr>
            <p:spPr>
              <a:xfrm>
                <a:off x="6372310" y="1514420"/>
                <a:ext cx="1079400" cy="24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859514">
                  <a:spcAft>
                    <a:spcPts val="600"/>
                  </a:spcAft>
                </a:pPr>
                <a:r>
                  <a:rPr lang="en-GB" sz="2200" b="1" dirty="0">
                    <a:solidFill>
                      <a:srgbClr val="FFC000"/>
                    </a:solidFill>
                    <a:latin typeface="Work Sans Light" pitchFamily="2" charset="0"/>
                    <a:sym typeface="Fira Sans Extra Condensed"/>
                  </a:rPr>
                  <a:t>MAYO 16</a:t>
                </a:r>
                <a:endParaRPr sz="2200" b="1" dirty="0">
                  <a:solidFill>
                    <a:srgbClr val="FFC000"/>
                  </a:solidFill>
                  <a:latin typeface="Work Sans Light" pitchFamily="2" charset="0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21" name="Google Shape;807;p27">
                <a:extLst>
                  <a:ext uri="{FF2B5EF4-FFF2-40B4-BE49-F238E27FC236}">
                    <a16:creationId xmlns:a16="http://schemas.microsoft.com/office/drawing/2014/main" id="{3053390B-399C-2EAF-B04C-3282A92537B7}"/>
                  </a:ext>
                </a:extLst>
              </p:cNvPr>
              <p:cNvSpPr txBox="1"/>
              <p:nvPr/>
            </p:nvSpPr>
            <p:spPr>
              <a:xfrm>
                <a:off x="6002600" y="1899929"/>
                <a:ext cx="1919789" cy="44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859514">
                  <a:spcAft>
                    <a:spcPts val="600"/>
                  </a:spcAft>
                </a:pPr>
                <a:r>
                  <a:rPr lang="es-CO" sz="1692" dirty="0">
                    <a:latin typeface="Work Sans Light" pitchFamily="2" charset="0"/>
                    <a:ea typeface="Roboto"/>
                    <a:cs typeface="Roboto"/>
                    <a:sym typeface="Roboto"/>
                  </a:rPr>
                  <a:t>Publicación definitiva resultados jurídicos, técnicos y presupuestales</a:t>
                </a:r>
                <a:endParaRPr lang="es-CO" dirty="0">
                  <a:latin typeface="Work Sans Light" pitchFamily="2" charset="0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1" name="Google Shape;808;p27">
              <a:extLst>
                <a:ext uri="{FF2B5EF4-FFF2-40B4-BE49-F238E27FC236}">
                  <a16:creationId xmlns:a16="http://schemas.microsoft.com/office/drawing/2014/main" id="{7AFA74E5-D4DC-9E95-0998-05E3E7511765}"/>
                </a:ext>
              </a:extLst>
            </p:cNvPr>
            <p:cNvGrpSpPr/>
            <p:nvPr/>
          </p:nvGrpSpPr>
          <p:grpSpPr>
            <a:xfrm>
              <a:off x="4974292" y="2758129"/>
              <a:ext cx="1878480" cy="1475678"/>
              <a:chOff x="4974292" y="2758129"/>
              <a:chExt cx="1878480" cy="1475678"/>
            </a:xfrm>
          </p:grpSpPr>
          <p:sp>
            <p:nvSpPr>
              <p:cNvPr id="12" name="Google Shape;809;p27">
                <a:extLst>
                  <a:ext uri="{FF2B5EF4-FFF2-40B4-BE49-F238E27FC236}">
                    <a16:creationId xmlns:a16="http://schemas.microsoft.com/office/drawing/2014/main" id="{2D5A7B84-1255-28A7-F00B-E1103CFD0675}"/>
                  </a:ext>
                </a:extLst>
              </p:cNvPr>
              <p:cNvSpPr/>
              <p:nvPr/>
            </p:nvSpPr>
            <p:spPr>
              <a:xfrm>
                <a:off x="5883616" y="2892913"/>
                <a:ext cx="111" cy="491339"/>
              </a:xfrm>
              <a:custGeom>
                <a:avLst/>
                <a:gdLst/>
                <a:ahLst/>
                <a:cxnLst/>
                <a:rect l="l" t="t" r="r" b="b"/>
                <a:pathLst>
                  <a:path w="1" h="4446" fill="none" extrusionOk="0">
                    <a:moveTo>
                      <a:pt x="0" y="4446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rnd" cmpd="sng">
                <a:solidFill>
                  <a:srgbClr val="024668"/>
                </a:solidFill>
                <a:prstDash val="solid"/>
                <a:miter lim="102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Work Sans Light" pitchFamily="2" charset="0"/>
                </a:endParaRPr>
              </a:p>
            </p:txBody>
          </p:sp>
          <p:sp>
            <p:nvSpPr>
              <p:cNvPr id="13" name="Google Shape;810;p27">
                <a:extLst>
                  <a:ext uri="{FF2B5EF4-FFF2-40B4-BE49-F238E27FC236}">
                    <a16:creationId xmlns:a16="http://schemas.microsoft.com/office/drawing/2014/main" id="{9013B525-E41B-AADB-932D-0A7447A54F40}"/>
                  </a:ext>
                </a:extLst>
              </p:cNvPr>
              <p:cNvSpPr/>
              <p:nvPr/>
            </p:nvSpPr>
            <p:spPr>
              <a:xfrm>
                <a:off x="5831344" y="3343311"/>
                <a:ext cx="104545" cy="104545"/>
              </a:xfrm>
              <a:custGeom>
                <a:avLst/>
                <a:gdLst/>
                <a:ahLst/>
                <a:cxnLst/>
                <a:rect l="l" t="t" r="r" b="b"/>
                <a:pathLst>
                  <a:path w="946" h="946" extrusionOk="0">
                    <a:moveTo>
                      <a:pt x="473" y="0"/>
                    </a:moveTo>
                    <a:cubicBezTo>
                      <a:pt x="212" y="0"/>
                      <a:pt x="1" y="212"/>
                      <a:pt x="1" y="473"/>
                    </a:cubicBezTo>
                    <a:cubicBezTo>
                      <a:pt x="1" y="734"/>
                      <a:pt x="212" y="945"/>
                      <a:pt x="473" y="945"/>
                    </a:cubicBezTo>
                    <a:cubicBezTo>
                      <a:pt x="734" y="945"/>
                      <a:pt x="946" y="734"/>
                      <a:pt x="946" y="473"/>
                    </a:cubicBezTo>
                    <a:cubicBezTo>
                      <a:pt x="946" y="212"/>
                      <a:pt x="734" y="0"/>
                      <a:pt x="473" y="0"/>
                    </a:cubicBezTo>
                    <a:close/>
                  </a:path>
                </a:pathLst>
              </a:custGeom>
              <a:solidFill>
                <a:srgbClr val="0246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Work Sans Light" pitchFamily="2" charset="0"/>
                </a:endParaRPr>
              </a:p>
            </p:txBody>
          </p:sp>
          <p:sp>
            <p:nvSpPr>
              <p:cNvPr id="14" name="Google Shape;811;p27">
                <a:extLst>
                  <a:ext uri="{FF2B5EF4-FFF2-40B4-BE49-F238E27FC236}">
                    <a16:creationId xmlns:a16="http://schemas.microsoft.com/office/drawing/2014/main" id="{58DC3199-4DF7-C00D-A38F-9910EC5B4555}"/>
                  </a:ext>
                </a:extLst>
              </p:cNvPr>
              <p:cNvSpPr/>
              <p:nvPr/>
            </p:nvSpPr>
            <p:spPr>
              <a:xfrm>
                <a:off x="5474277" y="2758129"/>
                <a:ext cx="885647" cy="323249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2925" extrusionOk="0">
                    <a:moveTo>
                      <a:pt x="289" y="0"/>
                    </a:moveTo>
                    <a:cubicBezTo>
                      <a:pt x="129" y="0"/>
                      <a:pt x="0" y="145"/>
                      <a:pt x="0" y="325"/>
                    </a:cubicBezTo>
                    <a:lnTo>
                      <a:pt x="0" y="1160"/>
                    </a:lnTo>
                    <a:lnTo>
                      <a:pt x="268" y="1462"/>
                    </a:lnTo>
                    <a:lnTo>
                      <a:pt x="0" y="1764"/>
                    </a:lnTo>
                    <a:lnTo>
                      <a:pt x="0" y="2599"/>
                    </a:lnTo>
                    <a:cubicBezTo>
                      <a:pt x="0" y="2779"/>
                      <a:pt x="129" y="2925"/>
                      <a:pt x="289" y="2925"/>
                    </a:cubicBezTo>
                    <a:lnTo>
                      <a:pt x="7456" y="2925"/>
                    </a:lnTo>
                    <a:cubicBezTo>
                      <a:pt x="7616" y="2925"/>
                      <a:pt x="7745" y="2779"/>
                      <a:pt x="7745" y="2599"/>
                    </a:cubicBezTo>
                    <a:lnTo>
                      <a:pt x="7745" y="1764"/>
                    </a:lnTo>
                    <a:lnTo>
                      <a:pt x="8014" y="1462"/>
                    </a:lnTo>
                    <a:lnTo>
                      <a:pt x="7745" y="1160"/>
                    </a:lnTo>
                    <a:lnTo>
                      <a:pt x="7745" y="325"/>
                    </a:lnTo>
                    <a:cubicBezTo>
                      <a:pt x="7745" y="145"/>
                      <a:pt x="7616" y="0"/>
                      <a:pt x="7456" y="0"/>
                    </a:cubicBezTo>
                    <a:close/>
                  </a:path>
                </a:pathLst>
              </a:custGeom>
              <a:solidFill>
                <a:srgbClr val="0246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latin typeface="Work Sans Light" pitchFamily="2" charset="0"/>
                </a:endParaRPr>
              </a:p>
            </p:txBody>
          </p:sp>
          <p:sp>
            <p:nvSpPr>
              <p:cNvPr id="15" name="Google Shape;812;p27">
                <a:extLst>
                  <a:ext uri="{FF2B5EF4-FFF2-40B4-BE49-F238E27FC236}">
                    <a16:creationId xmlns:a16="http://schemas.microsoft.com/office/drawing/2014/main" id="{C67F112B-25C6-4798-DBC9-413EE0786976}"/>
                  </a:ext>
                </a:extLst>
              </p:cNvPr>
              <p:cNvSpPr txBox="1"/>
              <p:nvPr/>
            </p:nvSpPr>
            <p:spPr>
              <a:xfrm>
                <a:off x="5343982" y="3510483"/>
                <a:ext cx="1079400" cy="24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859514">
                  <a:spcAft>
                    <a:spcPts val="600"/>
                  </a:spcAft>
                </a:pPr>
                <a:r>
                  <a:rPr lang="en-GB" sz="2200" b="1" dirty="0">
                    <a:solidFill>
                      <a:srgbClr val="024668"/>
                    </a:solidFill>
                    <a:latin typeface="Work Sans Light" pitchFamily="2" charset="0"/>
                    <a:sym typeface="Fira Sans Extra Condensed"/>
                  </a:rPr>
                  <a:t>MAYO 07</a:t>
                </a:r>
                <a:endParaRPr sz="2200" b="1" dirty="0">
                  <a:solidFill>
                    <a:srgbClr val="024668"/>
                  </a:solidFill>
                  <a:latin typeface="Work Sans Light" pitchFamily="2" charset="0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6" name="Google Shape;813;p27">
                <a:extLst>
                  <a:ext uri="{FF2B5EF4-FFF2-40B4-BE49-F238E27FC236}">
                    <a16:creationId xmlns:a16="http://schemas.microsoft.com/office/drawing/2014/main" id="{A080559B-2755-D646-2937-63ED462C5EA6}"/>
                  </a:ext>
                </a:extLst>
              </p:cNvPr>
              <p:cNvSpPr txBox="1"/>
              <p:nvPr/>
            </p:nvSpPr>
            <p:spPr>
              <a:xfrm>
                <a:off x="4974292" y="3785907"/>
                <a:ext cx="1878480" cy="44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 defTabSz="859514">
                  <a:spcAft>
                    <a:spcPts val="600"/>
                  </a:spcAft>
                </a:pPr>
                <a:r>
                  <a:rPr lang="es-CO" sz="1692" dirty="0">
                    <a:latin typeface="Work Sans Light" pitchFamily="2" charset="0"/>
                    <a:ea typeface="Roboto"/>
                    <a:cs typeface="Roboto"/>
                    <a:sym typeface="Roboto"/>
                  </a:rPr>
                  <a:t>Publicación preliminar evaluación técnica y presupuestal</a:t>
                </a:r>
                <a:endParaRPr lang="es-CO" dirty="0">
                  <a:latin typeface="Work Sans Light" pitchFamily="2" charset="0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47" name="CuadroTexto 46">
            <a:extLst>
              <a:ext uri="{FF2B5EF4-FFF2-40B4-BE49-F238E27FC236}">
                <a16:creationId xmlns:a16="http://schemas.microsoft.com/office/drawing/2014/main" id="{D11915BC-6DBE-4A6D-9D4B-A22E1565DB3C}"/>
              </a:ext>
            </a:extLst>
          </p:cNvPr>
          <p:cNvSpPr txBox="1"/>
          <p:nvPr/>
        </p:nvSpPr>
        <p:spPr>
          <a:xfrm>
            <a:off x="510325" y="12760"/>
            <a:ext cx="106549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s-ES" sz="5000" b="1" dirty="0">
                <a:solidFill>
                  <a:srgbClr val="39A300"/>
                </a:solidFill>
                <a:latin typeface="Work Sans Light" pitchFamily="2" charset="0"/>
              </a:rPr>
              <a:t>Cronograma de la convocatoria</a:t>
            </a:r>
            <a:endParaRPr lang="es-CO" sz="5000" b="1" dirty="0">
              <a:solidFill>
                <a:srgbClr val="39A300"/>
              </a:solidFill>
              <a:latin typeface="Work Sans Light" pitchFamily="2" charset="0"/>
            </a:endParaRPr>
          </a:p>
        </p:txBody>
      </p:sp>
      <p:cxnSp>
        <p:nvCxnSpPr>
          <p:cNvPr id="48" name="Conector recto 47">
            <a:extLst>
              <a:ext uri="{FF2B5EF4-FFF2-40B4-BE49-F238E27FC236}">
                <a16:creationId xmlns:a16="http://schemas.microsoft.com/office/drawing/2014/main" id="{8D326A38-C2B7-EBD3-776A-91E756329C0A}"/>
              </a:ext>
            </a:extLst>
          </p:cNvPr>
          <p:cNvCxnSpPr>
            <a:cxnSpLocks/>
          </p:cNvCxnSpPr>
          <p:nvPr/>
        </p:nvCxnSpPr>
        <p:spPr>
          <a:xfrm>
            <a:off x="650594" y="881355"/>
            <a:ext cx="5722276" cy="0"/>
          </a:xfrm>
          <a:prstGeom prst="line">
            <a:avLst/>
          </a:prstGeom>
          <a:ln w="12700">
            <a:solidFill>
              <a:srgbClr val="38A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Google Shape;769;p27">
            <a:extLst>
              <a:ext uri="{FF2B5EF4-FFF2-40B4-BE49-F238E27FC236}">
                <a16:creationId xmlns:a16="http://schemas.microsoft.com/office/drawing/2014/main" id="{48C4A843-23D0-1C29-601B-C75ED4ED1B9B}"/>
              </a:ext>
            </a:extLst>
          </p:cNvPr>
          <p:cNvSpPr/>
          <p:nvPr/>
        </p:nvSpPr>
        <p:spPr>
          <a:xfrm>
            <a:off x="386476" y="3492240"/>
            <a:ext cx="1335244" cy="514512"/>
          </a:xfrm>
          <a:custGeom>
            <a:avLst/>
            <a:gdLst/>
            <a:ahLst/>
            <a:cxnLst/>
            <a:rect l="l" t="t" r="r" b="b"/>
            <a:pathLst>
              <a:path w="8014" h="2925" extrusionOk="0">
                <a:moveTo>
                  <a:pt x="289" y="0"/>
                </a:moveTo>
                <a:cubicBezTo>
                  <a:pt x="129" y="0"/>
                  <a:pt x="0" y="145"/>
                  <a:pt x="0" y="325"/>
                </a:cubicBezTo>
                <a:lnTo>
                  <a:pt x="0" y="1160"/>
                </a:lnTo>
                <a:lnTo>
                  <a:pt x="269" y="1462"/>
                </a:lnTo>
                <a:lnTo>
                  <a:pt x="0" y="1764"/>
                </a:lnTo>
                <a:lnTo>
                  <a:pt x="0" y="2599"/>
                </a:lnTo>
                <a:cubicBezTo>
                  <a:pt x="0" y="2779"/>
                  <a:pt x="129" y="2925"/>
                  <a:pt x="289" y="2925"/>
                </a:cubicBezTo>
                <a:lnTo>
                  <a:pt x="7456" y="2925"/>
                </a:lnTo>
                <a:cubicBezTo>
                  <a:pt x="7616" y="2925"/>
                  <a:pt x="7745" y="2779"/>
                  <a:pt x="7745" y="2599"/>
                </a:cubicBezTo>
                <a:lnTo>
                  <a:pt x="7745" y="1764"/>
                </a:lnTo>
                <a:lnTo>
                  <a:pt x="8014" y="1462"/>
                </a:lnTo>
                <a:lnTo>
                  <a:pt x="7745" y="1160"/>
                </a:lnTo>
                <a:lnTo>
                  <a:pt x="7745" y="325"/>
                </a:lnTo>
                <a:cubicBezTo>
                  <a:pt x="7745" y="145"/>
                  <a:pt x="7616" y="0"/>
                  <a:pt x="7456" y="0"/>
                </a:cubicBezTo>
                <a:close/>
              </a:path>
            </a:pathLst>
          </a:custGeom>
          <a:solidFill>
            <a:srgbClr val="38A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latin typeface="Work Sans Light" pitchFamily="2" charset="0"/>
            </a:endParaRPr>
          </a:p>
        </p:txBody>
      </p:sp>
      <p:sp>
        <p:nvSpPr>
          <p:cNvPr id="50" name="Google Shape;767;p27">
            <a:extLst>
              <a:ext uri="{FF2B5EF4-FFF2-40B4-BE49-F238E27FC236}">
                <a16:creationId xmlns:a16="http://schemas.microsoft.com/office/drawing/2014/main" id="{0E340389-3449-04D5-AA13-0F04C7B53BB6}"/>
              </a:ext>
            </a:extLst>
          </p:cNvPr>
          <p:cNvSpPr/>
          <p:nvPr/>
        </p:nvSpPr>
        <p:spPr>
          <a:xfrm>
            <a:off x="1050991" y="3651010"/>
            <a:ext cx="167" cy="782234"/>
          </a:xfrm>
          <a:custGeom>
            <a:avLst/>
            <a:gdLst/>
            <a:ahLst/>
            <a:cxnLst/>
            <a:rect l="l" t="t" r="r" b="b"/>
            <a:pathLst>
              <a:path w="1" h="4447" fill="none" extrusionOk="0">
                <a:moveTo>
                  <a:pt x="1" y="1"/>
                </a:moveTo>
                <a:lnTo>
                  <a:pt x="1" y="4446"/>
                </a:lnTo>
              </a:path>
            </a:pathLst>
          </a:custGeom>
          <a:noFill/>
          <a:ln w="9525" cap="rnd" cmpd="sng">
            <a:solidFill>
              <a:srgbClr val="38AA00"/>
            </a:solidFill>
            <a:prstDash val="solid"/>
            <a:miter lim="102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Work Sans Light" pitchFamily="2" charset="0"/>
            </a:endParaRPr>
          </a:p>
        </p:txBody>
      </p:sp>
      <p:sp>
        <p:nvSpPr>
          <p:cNvPr id="51" name="Google Shape;768;p27">
            <a:extLst>
              <a:ext uri="{FF2B5EF4-FFF2-40B4-BE49-F238E27FC236}">
                <a16:creationId xmlns:a16="http://schemas.microsoft.com/office/drawing/2014/main" id="{CA79E388-7FFE-0E97-D899-7FDC09E709D8}"/>
              </a:ext>
            </a:extLst>
          </p:cNvPr>
          <p:cNvSpPr/>
          <p:nvPr/>
        </p:nvSpPr>
        <p:spPr>
          <a:xfrm>
            <a:off x="987947" y="4448881"/>
            <a:ext cx="157617" cy="166403"/>
          </a:xfrm>
          <a:custGeom>
            <a:avLst/>
            <a:gdLst/>
            <a:ahLst/>
            <a:cxnLst/>
            <a:rect l="l" t="t" r="r" b="b"/>
            <a:pathLst>
              <a:path w="946" h="946" extrusionOk="0">
                <a:moveTo>
                  <a:pt x="473" y="1"/>
                </a:moveTo>
                <a:cubicBezTo>
                  <a:pt x="212" y="1"/>
                  <a:pt x="0" y="212"/>
                  <a:pt x="0" y="473"/>
                </a:cubicBezTo>
                <a:cubicBezTo>
                  <a:pt x="0" y="734"/>
                  <a:pt x="212" y="946"/>
                  <a:pt x="473" y="946"/>
                </a:cubicBezTo>
                <a:cubicBezTo>
                  <a:pt x="734" y="946"/>
                  <a:pt x="945" y="734"/>
                  <a:pt x="945" y="473"/>
                </a:cubicBezTo>
                <a:cubicBezTo>
                  <a:pt x="945" y="212"/>
                  <a:pt x="734" y="1"/>
                  <a:pt x="473" y="1"/>
                </a:cubicBezTo>
                <a:close/>
              </a:path>
            </a:pathLst>
          </a:custGeom>
          <a:solidFill>
            <a:srgbClr val="38AA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latin typeface="Work Sans Light" pitchFamily="2" charset="0"/>
            </a:endParaRPr>
          </a:p>
        </p:txBody>
      </p:sp>
      <p:sp>
        <p:nvSpPr>
          <p:cNvPr id="52" name="Google Shape;770;p27">
            <a:extLst>
              <a:ext uri="{FF2B5EF4-FFF2-40B4-BE49-F238E27FC236}">
                <a16:creationId xmlns:a16="http://schemas.microsoft.com/office/drawing/2014/main" id="{EBD11649-4B6F-CD2B-6A83-E445C053BC2E}"/>
              </a:ext>
            </a:extLst>
          </p:cNvPr>
          <p:cNvSpPr txBox="1"/>
          <p:nvPr/>
        </p:nvSpPr>
        <p:spPr>
          <a:xfrm>
            <a:off x="356340" y="4655093"/>
            <a:ext cx="1627355" cy="395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859514">
              <a:spcAft>
                <a:spcPts val="600"/>
              </a:spcAft>
            </a:pPr>
            <a:r>
              <a:rPr lang="en-GB" sz="2200" b="1" dirty="0">
                <a:solidFill>
                  <a:srgbClr val="38AA00"/>
                </a:solidFill>
                <a:latin typeface="Work Sans Light" pitchFamily="2" charset="0"/>
                <a:sym typeface="Fira Sans Extra Condensed"/>
              </a:rPr>
              <a:t>ENERO 5   </a:t>
            </a:r>
            <a:r>
              <a:rPr lang="en-GB" sz="2200" b="1" dirty="0">
                <a:solidFill>
                  <a:srgbClr val="1453A3"/>
                </a:solidFill>
                <a:latin typeface="Work Sans Light" pitchFamily="2" charset="0"/>
                <a:sym typeface="Fira Sans Extra Condensed"/>
              </a:rPr>
              <a:t> </a:t>
            </a:r>
            <a:endParaRPr sz="2200" b="1" dirty="0">
              <a:solidFill>
                <a:schemeClr val="accent1"/>
              </a:solidFill>
              <a:latin typeface="Work Sans Light" pitchFamily="2" charset="0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3" name="Google Shape;771;p27">
            <a:extLst>
              <a:ext uri="{FF2B5EF4-FFF2-40B4-BE49-F238E27FC236}">
                <a16:creationId xmlns:a16="http://schemas.microsoft.com/office/drawing/2014/main" id="{88C80A1C-3768-2159-EDF3-BA5E73A7C06F}"/>
              </a:ext>
            </a:extLst>
          </p:cNvPr>
          <p:cNvSpPr txBox="1"/>
          <p:nvPr/>
        </p:nvSpPr>
        <p:spPr>
          <a:xfrm>
            <a:off x="-22059" y="4993643"/>
            <a:ext cx="2412086" cy="712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859514">
              <a:spcAft>
                <a:spcPts val="600"/>
              </a:spcAft>
            </a:pPr>
            <a:r>
              <a:rPr lang="es-CO" sz="1692" dirty="0">
                <a:latin typeface="Work Sans Light" pitchFamily="2" charset="0"/>
                <a:ea typeface="Roboto"/>
                <a:cs typeface="Roboto"/>
                <a:sym typeface="Roboto"/>
              </a:rPr>
              <a:t>Publicación Borrador de Lineamientos</a:t>
            </a:r>
            <a:endParaRPr lang="es-CO" dirty="0">
              <a:latin typeface="Work Sans Light" pitchFamily="2" charset="0"/>
              <a:ea typeface="Roboto"/>
              <a:cs typeface="Roboto"/>
              <a:sym typeface="Roboto"/>
            </a:endParaRPr>
          </a:p>
        </p:txBody>
      </p:sp>
      <p:pic>
        <p:nvPicPr>
          <p:cNvPr id="54" name="Imagen 53" descr="Logotipo&#10;&#10;Descripción generada automáticamente">
            <a:extLst>
              <a:ext uri="{FF2B5EF4-FFF2-40B4-BE49-F238E27FC236}">
                <a16:creationId xmlns:a16="http://schemas.microsoft.com/office/drawing/2014/main" id="{15E7B650-FAF9-6A77-72C5-1EFBFE67C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0624" y="160667"/>
            <a:ext cx="873442" cy="87344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BC3A804-9FEE-365D-EDF4-CAC44CC85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8" y="6060949"/>
            <a:ext cx="2573601" cy="762086"/>
          </a:xfrm>
          <a:prstGeom prst="rect">
            <a:avLst/>
          </a:prstGeom>
        </p:spPr>
      </p:pic>
      <p:sp>
        <p:nvSpPr>
          <p:cNvPr id="3" name="Google Shape;795;p27">
            <a:extLst>
              <a:ext uri="{FF2B5EF4-FFF2-40B4-BE49-F238E27FC236}">
                <a16:creationId xmlns:a16="http://schemas.microsoft.com/office/drawing/2014/main" id="{1E2B5841-67D8-8076-D551-005A1ECDADD2}"/>
              </a:ext>
            </a:extLst>
          </p:cNvPr>
          <p:cNvSpPr txBox="1"/>
          <p:nvPr/>
        </p:nvSpPr>
        <p:spPr>
          <a:xfrm>
            <a:off x="3493656" y="6145083"/>
            <a:ext cx="8466044" cy="712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859514">
              <a:spcAft>
                <a:spcPts val="600"/>
              </a:spcAft>
            </a:pPr>
            <a:r>
              <a:rPr lang="es-CO" sz="2400" b="1" dirty="0">
                <a:solidFill>
                  <a:srgbClr val="39A300"/>
                </a:solidFill>
                <a:latin typeface="Work Sans Light" pitchFamily="2" charset="0"/>
                <a:ea typeface="Roboto"/>
                <a:cs typeface="Roboto"/>
                <a:sym typeface="Roboto"/>
              </a:rPr>
              <a:t>Suscripción de Convenios 02 de Junio día del Campesino</a:t>
            </a:r>
            <a:endParaRPr lang="es-CO" sz="2800" b="1" dirty="0">
              <a:solidFill>
                <a:srgbClr val="39A300"/>
              </a:solidFill>
              <a:latin typeface="Work Sans Light" pitchFamily="2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0796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adroTexto 31">
            <a:extLst>
              <a:ext uri="{FF2B5EF4-FFF2-40B4-BE49-F238E27FC236}">
                <a16:creationId xmlns:a16="http://schemas.microsoft.com/office/drawing/2014/main" id="{3291B546-D167-1529-9838-4105D2E7ABE1}"/>
              </a:ext>
            </a:extLst>
          </p:cNvPr>
          <p:cNvSpPr txBox="1"/>
          <p:nvPr/>
        </p:nvSpPr>
        <p:spPr>
          <a:xfrm>
            <a:off x="2830431" y="299816"/>
            <a:ext cx="6531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39A300"/>
                </a:solidFill>
                <a:latin typeface="Work Sans Light" pitchFamily="2" charset="0"/>
              </a:rPr>
              <a:t>Fases</a:t>
            </a:r>
            <a:r>
              <a:rPr lang="en-US" sz="4000" b="1" dirty="0">
                <a:solidFill>
                  <a:srgbClr val="39A300"/>
                </a:solidFill>
                <a:latin typeface="Work Sans Light" pitchFamily="2" charset="0"/>
              </a:rPr>
              <a:t> de la </a:t>
            </a:r>
            <a:r>
              <a:rPr lang="en-US" sz="4000" b="1" dirty="0" err="1">
                <a:solidFill>
                  <a:srgbClr val="39A300"/>
                </a:solidFill>
                <a:latin typeface="Work Sans Light" pitchFamily="2" charset="0"/>
              </a:rPr>
              <a:t>Convocatoria</a:t>
            </a:r>
            <a:endParaRPr lang="en-US" sz="4000" b="1" dirty="0">
              <a:solidFill>
                <a:srgbClr val="39A300"/>
              </a:solidFill>
              <a:latin typeface="Work Sans Light" pitchFamily="2" charset="0"/>
            </a:endParaRPr>
          </a:p>
        </p:txBody>
      </p:sp>
      <p:pic>
        <p:nvPicPr>
          <p:cNvPr id="49" name="Imagen 48" descr="Logotipo&#10;&#10;Descripción generada automáticamente">
            <a:extLst>
              <a:ext uri="{FF2B5EF4-FFF2-40B4-BE49-F238E27FC236}">
                <a16:creationId xmlns:a16="http://schemas.microsoft.com/office/drawing/2014/main" id="{B0377F88-68D6-25EF-AD8F-4BF387A41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0624" y="160667"/>
            <a:ext cx="873442" cy="87344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D6B1EDE-630E-B0EC-F106-7C6897FEA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3104"/>
            <a:ext cx="12192000" cy="564489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61357D3-B8F8-0E9B-C1D5-A482EF63E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8" y="6060949"/>
            <a:ext cx="2573601" cy="7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06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C4FCDDD-14B1-B9D0-BE0A-FA48F1E640E9}"/>
              </a:ext>
            </a:extLst>
          </p:cNvPr>
          <p:cNvSpPr txBox="1">
            <a:spLocks/>
          </p:cNvSpPr>
          <p:nvPr/>
        </p:nvSpPr>
        <p:spPr>
          <a:xfrm>
            <a:off x="1722206" y="384629"/>
            <a:ext cx="8254402" cy="4400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200" b="1" dirty="0">
                <a:solidFill>
                  <a:srgbClr val="39A900"/>
                </a:solidFill>
                <a:latin typeface="Work Sans Light" pitchFamily="2" charset="0"/>
              </a:rPr>
              <a:t>¿Qué es la cofinanciación SENA?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FB9027-5F72-278D-0470-B887D9914E3F}"/>
              </a:ext>
            </a:extLst>
          </p:cNvPr>
          <p:cNvSpPr txBox="1"/>
          <p:nvPr/>
        </p:nvSpPr>
        <p:spPr>
          <a:xfrm>
            <a:off x="1496724" y="1351846"/>
            <a:ext cx="10002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marR="504825" algn="ctr">
              <a:spcBef>
                <a:spcPts val="100"/>
              </a:spcBef>
              <a:buClr>
                <a:srgbClr val="39A900"/>
              </a:buClr>
              <a:tabLst>
                <a:tab pos="299720" algn="l"/>
              </a:tabLst>
            </a:pPr>
            <a:r>
              <a:rPr lang="es-ES" sz="1800" spc="-10" dirty="0">
                <a:solidFill>
                  <a:srgbClr val="232323"/>
                </a:solidFill>
                <a:latin typeface="Work Sans Light" pitchFamily="2" charset="0"/>
              </a:rPr>
              <a:t>Recursos que el SENA entrega a la organización con la cua</a:t>
            </a:r>
            <a:r>
              <a:rPr lang="es-ES" spc="-10" dirty="0">
                <a:solidFill>
                  <a:srgbClr val="232323"/>
                </a:solidFill>
                <a:latin typeface="Work Sans Light" pitchFamily="2" charset="0"/>
              </a:rPr>
              <a:t>l se suscribe convenio. </a:t>
            </a:r>
            <a:endParaRPr lang="es-MX" sz="1800" spc="-10" dirty="0">
              <a:solidFill>
                <a:srgbClr val="232323"/>
              </a:solidFill>
              <a:latin typeface="Work Sans Light" pitchFamily="2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A5BF6F5-1F8A-A058-4A58-99411FCB0CD4}"/>
              </a:ext>
            </a:extLst>
          </p:cNvPr>
          <p:cNvSpPr txBox="1">
            <a:spLocks/>
          </p:cNvSpPr>
          <p:nvPr/>
        </p:nvSpPr>
        <p:spPr>
          <a:xfrm>
            <a:off x="2687935" y="2041070"/>
            <a:ext cx="6322943" cy="4400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600" b="1" dirty="0">
                <a:solidFill>
                  <a:srgbClr val="39A900"/>
                </a:solidFill>
                <a:latin typeface="Work Sans Light" pitchFamily="2" charset="0"/>
              </a:rPr>
              <a:t>¿Qué es la contrapartida?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CEFC390-CF57-3E51-E544-4F4E19509561}"/>
              </a:ext>
            </a:extLst>
          </p:cNvPr>
          <p:cNvSpPr txBox="1"/>
          <p:nvPr/>
        </p:nvSpPr>
        <p:spPr>
          <a:xfrm>
            <a:off x="2242286" y="3404663"/>
            <a:ext cx="24899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400" b="1" dirty="0">
                <a:solidFill>
                  <a:srgbClr val="39A900"/>
                </a:solidFill>
                <a:latin typeface="Work Sans Light" pitchFamily="2" charset="0"/>
              </a:rPr>
              <a:t>Dinero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850ECD5-4A26-AD5A-B801-312EAABCF6B1}"/>
              </a:ext>
            </a:extLst>
          </p:cNvPr>
          <p:cNvSpPr txBox="1"/>
          <p:nvPr/>
        </p:nvSpPr>
        <p:spPr>
          <a:xfrm>
            <a:off x="1297986" y="2799254"/>
            <a:ext cx="10002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 marR="504825" algn="ctr">
              <a:spcBef>
                <a:spcPts val="100"/>
              </a:spcBef>
              <a:buClr>
                <a:srgbClr val="39A900"/>
              </a:buClr>
              <a:tabLst>
                <a:tab pos="299720" algn="l"/>
              </a:tabLst>
            </a:pPr>
            <a:r>
              <a:rPr lang="es-ES" sz="1800" spc="-10" dirty="0">
                <a:solidFill>
                  <a:srgbClr val="232323"/>
                </a:solidFill>
                <a:latin typeface="Work Sans Light" pitchFamily="2" charset="0"/>
              </a:rPr>
              <a:t>Recursos aportados por la organización para ejecutar el proyecto</a:t>
            </a:r>
            <a:endParaRPr lang="es-MX" sz="1800" spc="-10" dirty="0">
              <a:solidFill>
                <a:srgbClr val="232323"/>
              </a:solidFill>
              <a:latin typeface="Work Sans Light" pitchFamily="2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B8D7F26-E8E9-C3D1-2B02-1F9E3226964B}"/>
              </a:ext>
            </a:extLst>
          </p:cNvPr>
          <p:cNvSpPr txBox="1"/>
          <p:nvPr/>
        </p:nvSpPr>
        <p:spPr>
          <a:xfrm>
            <a:off x="1496724" y="4028826"/>
            <a:ext cx="4402958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2065" marR="504825" algn="just">
              <a:spcBef>
                <a:spcPts val="100"/>
              </a:spcBef>
              <a:buClr>
                <a:srgbClr val="39A900"/>
              </a:buClr>
              <a:tabLst>
                <a:tab pos="299720" algn="l"/>
              </a:tabLst>
            </a:pPr>
            <a:r>
              <a:rPr lang="es-ES" sz="1800" spc="-10" dirty="0">
                <a:solidFill>
                  <a:srgbClr val="232323"/>
                </a:solidFill>
                <a:latin typeface="Work Sans Light" pitchFamily="2" charset="0"/>
              </a:rPr>
              <a:t>Corresponde a pagos en dinero que realiza el </a:t>
            </a:r>
            <a:r>
              <a:rPr lang="es-ES" sz="1800" spc="-10" dirty="0" err="1">
                <a:solidFill>
                  <a:srgbClr val="232323"/>
                </a:solidFill>
                <a:latin typeface="Work Sans Light" pitchFamily="2" charset="0"/>
              </a:rPr>
              <a:t>conviniente</a:t>
            </a:r>
            <a:r>
              <a:rPr lang="es-ES" sz="1800" spc="-10" dirty="0">
                <a:solidFill>
                  <a:srgbClr val="232323"/>
                </a:solidFill>
                <a:latin typeface="Work Sans Light" pitchFamily="2" charset="0"/>
              </a:rPr>
              <a:t> </a:t>
            </a:r>
            <a:r>
              <a:rPr lang="es-ES" spc="-10" dirty="0">
                <a:solidFill>
                  <a:srgbClr val="232323"/>
                </a:solidFill>
                <a:latin typeface="Work Sans Light" pitchFamily="2" charset="0"/>
              </a:rPr>
              <a:t>para cubrir los rubros relacionados en el presupuesto del proyecto.</a:t>
            </a:r>
            <a:endParaRPr lang="es-MX" sz="1800" spc="-10" dirty="0">
              <a:solidFill>
                <a:srgbClr val="232323"/>
              </a:solidFill>
              <a:latin typeface="Work Sans Light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A487655-40E5-46EA-95FF-567583207E61}"/>
              </a:ext>
            </a:extLst>
          </p:cNvPr>
          <p:cNvSpPr txBox="1"/>
          <p:nvPr/>
        </p:nvSpPr>
        <p:spPr>
          <a:xfrm>
            <a:off x="6199416" y="3904096"/>
            <a:ext cx="5100699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2065" marR="504825" algn="just">
              <a:spcBef>
                <a:spcPts val="100"/>
              </a:spcBef>
              <a:buClr>
                <a:srgbClr val="39A900"/>
              </a:buClr>
              <a:tabLst>
                <a:tab pos="299720" algn="l"/>
              </a:tabLst>
            </a:pPr>
            <a:r>
              <a:rPr lang="es-ES" sz="1800" spc="-10" dirty="0">
                <a:solidFill>
                  <a:srgbClr val="232323"/>
                </a:solidFill>
                <a:latin typeface="Work Sans Light" pitchFamily="2" charset="0"/>
              </a:rPr>
              <a:t>Aporte de recursos humanos, físicos o tecnológicos con que cuenta la organización y los pone a disposición para la ejecución del proyecto, los cuales son valorados en dinero.</a:t>
            </a:r>
            <a:endParaRPr lang="es-MX" sz="1800" spc="-10" dirty="0">
              <a:solidFill>
                <a:srgbClr val="232323"/>
              </a:solidFill>
              <a:latin typeface="Work Sans Light" pitchFamily="2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DAC60DB-9949-7215-1391-FAE1BA00A4BB}"/>
              </a:ext>
            </a:extLst>
          </p:cNvPr>
          <p:cNvSpPr txBox="1"/>
          <p:nvPr/>
        </p:nvSpPr>
        <p:spPr>
          <a:xfrm>
            <a:off x="6922685" y="3442431"/>
            <a:ext cx="24899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400" b="1" dirty="0">
                <a:solidFill>
                  <a:srgbClr val="39A900"/>
                </a:solidFill>
                <a:latin typeface="Work Sans Light" pitchFamily="2" charset="0"/>
              </a:rPr>
              <a:t>Especie</a:t>
            </a:r>
          </a:p>
        </p:txBody>
      </p:sp>
      <p:pic>
        <p:nvPicPr>
          <p:cNvPr id="14" name="Imagen 13" descr="Logotipo&#10;&#10;Descripción generada automáticamente">
            <a:extLst>
              <a:ext uri="{FF2B5EF4-FFF2-40B4-BE49-F238E27FC236}">
                <a16:creationId xmlns:a16="http://schemas.microsoft.com/office/drawing/2014/main" id="{C2290DE6-6918-7EC4-D2B6-0667103C3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0624" y="160667"/>
            <a:ext cx="873442" cy="87344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3E4708D-ADE7-0264-A55C-4C89513A0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71" y="1001979"/>
            <a:ext cx="1039091" cy="103909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59F4760-1693-F3FC-BB66-F195CD64E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8" y="6060949"/>
            <a:ext cx="2573601" cy="7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42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6F26A4B-15CB-54A3-18C1-DAF59338457F}"/>
              </a:ext>
            </a:extLst>
          </p:cNvPr>
          <p:cNvSpPr txBox="1"/>
          <p:nvPr/>
        </p:nvSpPr>
        <p:spPr>
          <a:xfrm>
            <a:off x="589559" y="856180"/>
            <a:ext cx="5096249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s-CO" sz="4000" b="1" dirty="0">
                <a:solidFill>
                  <a:srgbClr val="39A300"/>
                </a:solidFill>
                <a:latin typeface="Work Sans Light" pitchFamily="2" charset="0"/>
                <a:ea typeface="+mj-ea"/>
                <a:cs typeface="+mj-cs"/>
              </a:rPr>
              <a:t>Cofinanciación SENA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B398E0-B5FD-5524-3284-79C5E7079DE7}"/>
              </a:ext>
            </a:extLst>
          </p:cNvPr>
          <p:cNvSpPr txBox="1"/>
          <p:nvPr/>
        </p:nvSpPr>
        <p:spPr>
          <a:xfrm>
            <a:off x="382243" y="2364137"/>
            <a:ext cx="5505281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es-CO" sz="2800" dirty="0">
                <a:latin typeface="Work Sans Light" pitchFamily="2" charset="0"/>
              </a:rPr>
              <a:t>El SENA </a:t>
            </a:r>
            <a:r>
              <a:rPr lang="es-CO" sz="2800" b="1" dirty="0">
                <a:latin typeface="Work Sans Light" pitchFamily="2" charset="0"/>
              </a:rPr>
              <a:t>90%</a:t>
            </a:r>
            <a:r>
              <a:rPr lang="es-CO" sz="2800" dirty="0">
                <a:latin typeface="Work Sans Light" pitchFamily="2" charset="0"/>
              </a:rPr>
              <a:t> del valor total del proyecto.</a:t>
            </a:r>
          </a:p>
          <a:p>
            <a:pPr>
              <a:lnSpc>
                <a:spcPct val="90000"/>
              </a:lnSpc>
              <a:spcAft>
                <a:spcPts val="1067"/>
              </a:spcAft>
            </a:pPr>
            <a:endParaRPr lang="es-CO" sz="2800" dirty="0">
              <a:latin typeface="Work Sans Light" pitchFamily="2" charset="0"/>
            </a:endParaRPr>
          </a:p>
          <a:p>
            <a:pPr indent="-228600">
              <a:lnSpc>
                <a:spcPct val="90000"/>
              </a:lnSpc>
              <a:spcAft>
                <a:spcPts val="1067"/>
              </a:spcAft>
              <a:buFont typeface="Arial" panose="020B0604020202020204" pitchFamily="34" charset="0"/>
              <a:buChar char="•"/>
            </a:pPr>
            <a:r>
              <a:rPr lang="es-CO" sz="2800" b="1" dirty="0">
                <a:latin typeface="Work Sans Light" pitchFamily="2" charset="0"/>
              </a:rPr>
              <a:t>10% </a:t>
            </a:r>
            <a:r>
              <a:rPr lang="es-CO" sz="2800" dirty="0">
                <a:latin typeface="Work Sans Light" pitchFamily="2" charset="0"/>
              </a:rPr>
              <a:t>De cada una de las Bolsas.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BA5B496-5527-B028-8F2F-0E9B845BC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1" r="4" b="1644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53E50C54-AA6C-6971-BE8D-9DB5A65B8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0624" y="160667"/>
            <a:ext cx="873442" cy="87344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8997C8D-A3E9-F065-6D07-ABD0326FD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8" y="6060949"/>
            <a:ext cx="2573601" cy="76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40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EF323E734AD0649B788376813C60016" ma:contentTypeVersion="1" ma:contentTypeDescription="Crear nuevo documento." ma:contentTypeScope="" ma:versionID="9200fd1f2dafb2ebce2de7f870ef05c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0fa58ab6bdef439119b64b6b50b7cac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77D42B3-E2C3-493E-99F4-8A0FF3B7D2D9}"/>
</file>

<file path=customXml/itemProps2.xml><?xml version="1.0" encoding="utf-8"?>
<ds:datastoreItem xmlns:ds="http://schemas.openxmlformats.org/officeDocument/2006/customXml" ds:itemID="{5329C044-A833-4E74-AB7B-7F05F3482439}"/>
</file>

<file path=customXml/itemProps3.xml><?xml version="1.0" encoding="utf-8"?>
<ds:datastoreItem xmlns:ds="http://schemas.openxmlformats.org/officeDocument/2006/customXml" ds:itemID="{F423F784-9B76-4928-BDDB-A08ADD0BF36C}"/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1433</Words>
  <Application>Microsoft Office PowerPoint</Application>
  <PresentationFormat>Panorámica</PresentationFormat>
  <Paragraphs>243</Paragraphs>
  <Slides>28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Wingdings</vt:lpstr>
      <vt:lpstr>WORK SANS BOLD ROMAN</vt:lpstr>
      <vt:lpstr>Work Sans ExtraBold</vt:lpstr>
      <vt:lpstr>Work Sans Light</vt:lpstr>
      <vt:lpstr>Work Sans Light</vt:lpstr>
      <vt:lpstr>Work Sans Light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Orlando Espinel Correa</dc:creator>
  <cp:lastModifiedBy>Angela Patricia Molina Junco</cp:lastModifiedBy>
  <cp:revision>22</cp:revision>
  <dcterms:created xsi:type="dcterms:W3CDTF">2024-01-04T19:38:41Z</dcterms:created>
  <dcterms:modified xsi:type="dcterms:W3CDTF">2024-02-06T21:11:54Z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299739c-ad3d-4908-806e-4d91151a6e13_Enabled">
    <vt:lpwstr>true</vt:lpwstr>
  </property>
  <property fmtid="{D5CDD505-2E9C-101B-9397-08002B2CF9AE}" pid="3" name="MSIP_Label_1299739c-ad3d-4908-806e-4d91151a6e13_SetDate">
    <vt:lpwstr>2024-01-04T22:32:29Z</vt:lpwstr>
  </property>
  <property fmtid="{D5CDD505-2E9C-101B-9397-08002B2CF9AE}" pid="4" name="MSIP_Label_1299739c-ad3d-4908-806e-4d91151a6e13_Method">
    <vt:lpwstr>Standard</vt:lpwstr>
  </property>
  <property fmtid="{D5CDD505-2E9C-101B-9397-08002B2CF9AE}" pid="5" name="MSIP_Label_1299739c-ad3d-4908-806e-4d91151a6e13_Name">
    <vt:lpwstr>All Employees (Unrestricted)</vt:lpwstr>
  </property>
  <property fmtid="{D5CDD505-2E9C-101B-9397-08002B2CF9AE}" pid="6" name="MSIP_Label_1299739c-ad3d-4908-806e-4d91151a6e13_SiteId">
    <vt:lpwstr>cbc2c381-2f2e-4d93-91d1-506c9316ace7</vt:lpwstr>
  </property>
  <property fmtid="{D5CDD505-2E9C-101B-9397-08002B2CF9AE}" pid="7" name="MSIP_Label_1299739c-ad3d-4908-806e-4d91151a6e13_ActionId">
    <vt:lpwstr>65aa3e0a-b998-42ab-b818-a3bcc833613f</vt:lpwstr>
  </property>
  <property fmtid="{D5CDD505-2E9C-101B-9397-08002B2CF9AE}" pid="8" name="MSIP_Label_1299739c-ad3d-4908-806e-4d91151a6e13_ContentBits">
    <vt:lpwstr>0</vt:lpwstr>
  </property>
  <property fmtid="{D5CDD505-2E9C-101B-9397-08002B2CF9AE}" pid="9" name="ContentTypeId">
    <vt:lpwstr>0x0101000EF323E734AD0649B788376813C60016</vt:lpwstr>
  </property>
</Properties>
</file>